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  <p:sldMasterId id="2147483719" r:id="rId2"/>
  </p:sldMasterIdLst>
  <p:notesMasterIdLst>
    <p:notesMasterId r:id="rId28"/>
  </p:notesMasterIdLst>
  <p:sldIdLst>
    <p:sldId id="387" r:id="rId3"/>
    <p:sldId id="388" r:id="rId4"/>
    <p:sldId id="296" r:id="rId5"/>
    <p:sldId id="287" r:id="rId6"/>
    <p:sldId id="299" r:id="rId7"/>
    <p:sldId id="298" r:id="rId8"/>
    <p:sldId id="328" r:id="rId9"/>
    <p:sldId id="332" r:id="rId10"/>
    <p:sldId id="330" r:id="rId11"/>
    <p:sldId id="366" r:id="rId12"/>
    <p:sldId id="367" r:id="rId13"/>
    <p:sldId id="359" r:id="rId14"/>
    <p:sldId id="360" r:id="rId15"/>
    <p:sldId id="361" r:id="rId16"/>
    <p:sldId id="362" r:id="rId17"/>
    <p:sldId id="371" r:id="rId18"/>
    <p:sldId id="372" r:id="rId19"/>
    <p:sldId id="373" r:id="rId20"/>
    <p:sldId id="374" r:id="rId21"/>
    <p:sldId id="375" r:id="rId22"/>
    <p:sldId id="376" r:id="rId23"/>
    <p:sldId id="378" r:id="rId24"/>
    <p:sldId id="379" r:id="rId25"/>
    <p:sldId id="381" r:id="rId26"/>
    <p:sldId id="3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ishop" initials="jb" lastIdx="1" clrIdx="0">
    <p:extLst>
      <p:ext uri="{19B8F6BF-5375-455C-9EA6-DF929625EA0E}">
        <p15:presenceInfo xmlns:p15="http://schemas.microsoft.com/office/powerpoint/2012/main" userId="973c8c05f74e48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FFFF66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5664C-8CFD-4B72-AD60-28FA6333C6C7}" v="43" dt="2023-02-15T21:51:51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outlineViewPr>
    <p:cViewPr>
      <p:scale>
        <a:sx n="33" d="100"/>
        <a:sy n="33" d="100"/>
      </p:scale>
      <p:origin x="0" y="-151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3AE80-2A25-4984-9D19-82F10F32B5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D4B58E-EB55-4260-8528-33FD3E25A40A}">
      <dgm:prSet/>
      <dgm:spPr/>
      <dgm:t>
        <a:bodyPr/>
        <a:lstStyle/>
        <a:p>
          <a:r>
            <a:rPr lang="en-US"/>
            <a:t>Overview of HCAHPS</a:t>
          </a:r>
        </a:p>
      </dgm:t>
    </dgm:pt>
    <dgm:pt modelId="{62EB0D39-1193-4995-B359-3C50DF435BB1}" type="parTrans" cxnId="{3F0FAEB4-C75A-4748-98AC-F4EEC0E89F2E}">
      <dgm:prSet/>
      <dgm:spPr/>
      <dgm:t>
        <a:bodyPr/>
        <a:lstStyle/>
        <a:p>
          <a:endParaRPr lang="en-US"/>
        </a:p>
      </dgm:t>
    </dgm:pt>
    <dgm:pt modelId="{92FAA5CE-C528-4F5C-A455-15153DECBF3A}" type="sibTrans" cxnId="{3F0FAEB4-C75A-4748-98AC-F4EEC0E89F2E}">
      <dgm:prSet/>
      <dgm:spPr/>
      <dgm:t>
        <a:bodyPr/>
        <a:lstStyle/>
        <a:p>
          <a:endParaRPr lang="en-US"/>
        </a:p>
      </dgm:t>
    </dgm:pt>
    <dgm:pt modelId="{DB29C317-C147-4B9D-962D-915E25CEDD40}">
      <dgm:prSet/>
      <dgm:spPr/>
      <dgm:t>
        <a:bodyPr/>
        <a:lstStyle/>
        <a:p>
          <a:r>
            <a:rPr lang="en-US"/>
            <a:t>Sampling</a:t>
          </a:r>
        </a:p>
      </dgm:t>
    </dgm:pt>
    <dgm:pt modelId="{516EC33E-A5DA-4F17-B752-F5435C40187C}" type="parTrans" cxnId="{4EF7935C-3B9E-4011-93D4-60D3CC64ECFB}">
      <dgm:prSet/>
      <dgm:spPr/>
      <dgm:t>
        <a:bodyPr/>
        <a:lstStyle/>
        <a:p>
          <a:endParaRPr lang="en-US"/>
        </a:p>
      </dgm:t>
    </dgm:pt>
    <dgm:pt modelId="{B6F64F58-947E-4217-A25D-12977059E4CC}" type="sibTrans" cxnId="{4EF7935C-3B9E-4011-93D4-60D3CC64ECFB}">
      <dgm:prSet/>
      <dgm:spPr/>
      <dgm:t>
        <a:bodyPr/>
        <a:lstStyle/>
        <a:p>
          <a:endParaRPr lang="en-US"/>
        </a:p>
      </dgm:t>
    </dgm:pt>
    <dgm:pt modelId="{74DA0921-9C67-40BB-97C7-1441AAD44D49}">
      <dgm:prSet/>
      <dgm:spPr/>
      <dgm:t>
        <a:bodyPr/>
        <a:lstStyle/>
        <a:p>
          <a:r>
            <a:rPr lang="en-US"/>
            <a:t>“Top Box” Methodology</a:t>
          </a:r>
        </a:p>
      </dgm:t>
    </dgm:pt>
    <dgm:pt modelId="{83C1FC30-AD36-4602-AB1F-EA6F090CA183}" type="parTrans" cxnId="{2E6501FA-8589-4186-8DD2-BF0B4F0E899F}">
      <dgm:prSet/>
      <dgm:spPr/>
      <dgm:t>
        <a:bodyPr/>
        <a:lstStyle/>
        <a:p>
          <a:endParaRPr lang="en-US"/>
        </a:p>
      </dgm:t>
    </dgm:pt>
    <dgm:pt modelId="{A2D87244-14EC-4737-9827-1C316FCC1698}" type="sibTrans" cxnId="{2E6501FA-8589-4186-8DD2-BF0B4F0E899F}">
      <dgm:prSet/>
      <dgm:spPr/>
      <dgm:t>
        <a:bodyPr/>
        <a:lstStyle/>
        <a:p>
          <a:endParaRPr lang="en-US"/>
        </a:p>
      </dgm:t>
    </dgm:pt>
    <dgm:pt modelId="{89B5EA8D-0A1C-43E2-883C-CFE13AD7F6BB}">
      <dgm:prSet/>
      <dgm:spPr/>
      <dgm:t>
        <a:bodyPr/>
        <a:lstStyle/>
        <a:p>
          <a:r>
            <a:rPr lang="en-US"/>
            <a:t>Life Cycle of a Survey</a:t>
          </a:r>
        </a:p>
      </dgm:t>
    </dgm:pt>
    <dgm:pt modelId="{4C08BAE0-53BB-481B-8CA8-56C75981DBCD}" type="parTrans" cxnId="{63F2F5CB-D2E2-4302-9C4A-3E39A81CE36D}">
      <dgm:prSet/>
      <dgm:spPr/>
      <dgm:t>
        <a:bodyPr/>
        <a:lstStyle/>
        <a:p>
          <a:endParaRPr lang="en-US"/>
        </a:p>
      </dgm:t>
    </dgm:pt>
    <dgm:pt modelId="{AB26812D-FCE4-4BCF-BF38-F47985B5C930}" type="sibTrans" cxnId="{63F2F5CB-D2E2-4302-9C4A-3E39A81CE36D}">
      <dgm:prSet/>
      <dgm:spPr/>
      <dgm:t>
        <a:bodyPr/>
        <a:lstStyle/>
        <a:p>
          <a:endParaRPr lang="en-US"/>
        </a:p>
      </dgm:t>
    </dgm:pt>
    <dgm:pt modelId="{9A82C166-158F-4820-A8F5-D5C263253D2B}">
      <dgm:prSet/>
      <dgm:spPr/>
      <dgm:t>
        <a:bodyPr/>
        <a:lstStyle/>
        <a:p>
          <a:r>
            <a:rPr lang="en-US"/>
            <a:t>HCAHPS National Performance</a:t>
          </a:r>
        </a:p>
      </dgm:t>
    </dgm:pt>
    <dgm:pt modelId="{8BA285D4-3F9A-4741-8E6F-BB40CB976D54}" type="parTrans" cxnId="{387E91FC-ED91-4DF8-91F0-166B9060A4DD}">
      <dgm:prSet/>
      <dgm:spPr/>
      <dgm:t>
        <a:bodyPr/>
        <a:lstStyle/>
        <a:p>
          <a:endParaRPr lang="en-US"/>
        </a:p>
      </dgm:t>
    </dgm:pt>
    <dgm:pt modelId="{F9AF2BFF-BD8E-4C68-870B-8D7E545ECB5B}" type="sibTrans" cxnId="{387E91FC-ED91-4DF8-91F0-166B9060A4DD}">
      <dgm:prSet/>
      <dgm:spPr/>
      <dgm:t>
        <a:bodyPr/>
        <a:lstStyle/>
        <a:p>
          <a:endParaRPr lang="en-US"/>
        </a:p>
      </dgm:t>
    </dgm:pt>
    <dgm:pt modelId="{0F21159E-9FD1-4F34-90DD-575BD9A98B7B}">
      <dgm:prSet/>
      <dgm:spPr/>
      <dgm:t>
        <a:bodyPr/>
        <a:lstStyle/>
        <a:p>
          <a:r>
            <a:rPr lang="en-US"/>
            <a:t>HCAHPS Star Ratings</a:t>
          </a:r>
        </a:p>
      </dgm:t>
    </dgm:pt>
    <dgm:pt modelId="{20282D5A-9BD1-4DAB-B293-4924FFDC8B5F}" type="parTrans" cxnId="{51386AC0-FFB3-4D8B-AA2E-4AEA07DB6CF8}">
      <dgm:prSet/>
      <dgm:spPr/>
      <dgm:t>
        <a:bodyPr/>
        <a:lstStyle/>
        <a:p>
          <a:endParaRPr lang="en-US"/>
        </a:p>
      </dgm:t>
    </dgm:pt>
    <dgm:pt modelId="{79410799-BCFE-43B1-BA06-4002482A6C15}" type="sibTrans" cxnId="{51386AC0-FFB3-4D8B-AA2E-4AEA07DB6CF8}">
      <dgm:prSet/>
      <dgm:spPr/>
      <dgm:t>
        <a:bodyPr/>
        <a:lstStyle/>
        <a:p>
          <a:endParaRPr lang="en-US"/>
        </a:p>
      </dgm:t>
    </dgm:pt>
    <dgm:pt modelId="{056AF94D-BBE0-4089-8AB2-7CC6615FEF4A}">
      <dgm:prSet/>
      <dgm:spPr/>
      <dgm:t>
        <a:bodyPr/>
        <a:lstStyle/>
        <a:p>
          <a:r>
            <a:rPr lang="en-US"/>
            <a:t>JLM Power BI Survey Reports</a:t>
          </a:r>
        </a:p>
      </dgm:t>
    </dgm:pt>
    <dgm:pt modelId="{6D2460B4-E6DF-4BD5-92D4-AE9E5310DDD1}" type="parTrans" cxnId="{7922953E-6E46-4C9C-83BA-1EA794F242ED}">
      <dgm:prSet/>
      <dgm:spPr/>
      <dgm:t>
        <a:bodyPr/>
        <a:lstStyle/>
        <a:p>
          <a:endParaRPr lang="en-US"/>
        </a:p>
      </dgm:t>
    </dgm:pt>
    <dgm:pt modelId="{B2EE516A-C48E-4BA5-A0A3-9D5403A79D02}" type="sibTrans" cxnId="{7922953E-6E46-4C9C-83BA-1EA794F242ED}">
      <dgm:prSet/>
      <dgm:spPr/>
      <dgm:t>
        <a:bodyPr/>
        <a:lstStyle/>
        <a:p>
          <a:endParaRPr lang="en-US"/>
        </a:p>
      </dgm:t>
    </dgm:pt>
    <dgm:pt modelId="{32BD787D-D710-440B-A461-AC53A19A7C3C}" type="pres">
      <dgm:prSet presAssocID="{FAD3AE80-2A25-4984-9D19-82F10F32B571}" presName="linear" presStyleCnt="0">
        <dgm:presLayoutVars>
          <dgm:animLvl val="lvl"/>
          <dgm:resizeHandles val="exact"/>
        </dgm:presLayoutVars>
      </dgm:prSet>
      <dgm:spPr/>
    </dgm:pt>
    <dgm:pt modelId="{FBE99D3D-3C84-489D-9E3E-BBC76F16B136}" type="pres">
      <dgm:prSet presAssocID="{DFD4B58E-EB55-4260-8528-33FD3E25A4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3E4966-2A17-4F72-B36D-F46F420A4BF6}" type="pres">
      <dgm:prSet presAssocID="{DFD4B58E-EB55-4260-8528-33FD3E25A40A}" presName="childText" presStyleLbl="revTx" presStyleIdx="0" presStyleCnt="1">
        <dgm:presLayoutVars>
          <dgm:bulletEnabled val="1"/>
        </dgm:presLayoutVars>
      </dgm:prSet>
      <dgm:spPr/>
    </dgm:pt>
    <dgm:pt modelId="{DC1753E7-9D48-4F35-BD73-28F2CC3AD774}" type="pres">
      <dgm:prSet presAssocID="{0F21159E-9FD1-4F34-90DD-575BD9A98B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113313-4F9B-4C9C-BF30-2CCB6E7998AD}" type="pres">
      <dgm:prSet presAssocID="{79410799-BCFE-43B1-BA06-4002482A6C15}" presName="spacer" presStyleCnt="0"/>
      <dgm:spPr/>
    </dgm:pt>
    <dgm:pt modelId="{C3C43804-017C-40C0-8ADE-2CCD684CC298}" type="pres">
      <dgm:prSet presAssocID="{056AF94D-BBE0-4089-8AB2-7CC6615FEF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37AD804-63E0-4811-B306-DBB655FCC7C8}" type="presOf" srcId="{9A82C166-158F-4820-A8F5-D5C263253D2B}" destId="{063E4966-2A17-4F72-B36D-F46F420A4BF6}" srcOrd="0" destOrd="3" presId="urn:microsoft.com/office/officeart/2005/8/layout/vList2"/>
    <dgm:cxn modelId="{7922953E-6E46-4C9C-83BA-1EA794F242ED}" srcId="{FAD3AE80-2A25-4984-9D19-82F10F32B571}" destId="{056AF94D-BBE0-4089-8AB2-7CC6615FEF4A}" srcOrd="2" destOrd="0" parTransId="{6D2460B4-E6DF-4BD5-92D4-AE9E5310DDD1}" sibTransId="{B2EE516A-C48E-4BA5-A0A3-9D5403A79D02}"/>
    <dgm:cxn modelId="{4EF7935C-3B9E-4011-93D4-60D3CC64ECFB}" srcId="{DFD4B58E-EB55-4260-8528-33FD3E25A40A}" destId="{DB29C317-C147-4B9D-962D-915E25CEDD40}" srcOrd="0" destOrd="0" parTransId="{516EC33E-A5DA-4F17-B752-F5435C40187C}" sibTransId="{B6F64F58-947E-4217-A25D-12977059E4CC}"/>
    <dgm:cxn modelId="{E3AC35A6-453F-4FFD-BB89-F06FE96F59D5}" type="presOf" srcId="{DFD4B58E-EB55-4260-8528-33FD3E25A40A}" destId="{FBE99D3D-3C84-489D-9E3E-BBC76F16B136}" srcOrd="0" destOrd="0" presId="urn:microsoft.com/office/officeart/2005/8/layout/vList2"/>
    <dgm:cxn modelId="{3F0FAEB4-C75A-4748-98AC-F4EEC0E89F2E}" srcId="{FAD3AE80-2A25-4984-9D19-82F10F32B571}" destId="{DFD4B58E-EB55-4260-8528-33FD3E25A40A}" srcOrd="0" destOrd="0" parTransId="{62EB0D39-1193-4995-B359-3C50DF435BB1}" sibTransId="{92FAA5CE-C528-4F5C-A455-15153DECBF3A}"/>
    <dgm:cxn modelId="{E326E3BA-5BDA-4539-86DE-EB109123F264}" type="presOf" srcId="{056AF94D-BBE0-4089-8AB2-7CC6615FEF4A}" destId="{C3C43804-017C-40C0-8ADE-2CCD684CC298}" srcOrd="0" destOrd="0" presId="urn:microsoft.com/office/officeart/2005/8/layout/vList2"/>
    <dgm:cxn modelId="{51386AC0-FFB3-4D8B-AA2E-4AEA07DB6CF8}" srcId="{FAD3AE80-2A25-4984-9D19-82F10F32B571}" destId="{0F21159E-9FD1-4F34-90DD-575BD9A98B7B}" srcOrd="1" destOrd="0" parTransId="{20282D5A-9BD1-4DAB-B293-4924FFDC8B5F}" sibTransId="{79410799-BCFE-43B1-BA06-4002482A6C15}"/>
    <dgm:cxn modelId="{4DB4FAC0-B457-4CF8-A553-B354F190E8FD}" type="presOf" srcId="{74DA0921-9C67-40BB-97C7-1441AAD44D49}" destId="{063E4966-2A17-4F72-B36D-F46F420A4BF6}" srcOrd="0" destOrd="1" presId="urn:microsoft.com/office/officeart/2005/8/layout/vList2"/>
    <dgm:cxn modelId="{63F2F5CB-D2E2-4302-9C4A-3E39A81CE36D}" srcId="{DFD4B58E-EB55-4260-8528-33FD3E25A40A}" destId="{89B5EA8D-0A1C-43E2-883C-CFE13AD7F6BB}" srcOrd="2" destOrd="0" parTransId="{4C08BAE0-53BB-481B-8CA8-56C75981DBCD}" sibTransId="{AB26812D-FCE4-4BCF-BF38-F47985B5C930}"/>
    <dgm:cxn modelId="{E46BC8CF-6379-42EC-AC52-B1278C37F41C}" type="presOf" srcId="{FAD3AE80-2A25-4984-9D19-82F10F32B571}" destId="{32BD787D-D710-440B-A461-AC53A19A7C3C}" srcOrd="0" destOrd="0" presId="urn:microsoft.com/office/officeart/2005/8/layout/vList2"/>
    <dgm:cxn modelId="{284211D7-168D-44BF-A0AF-FAE27C823644}" type="presOf" srcId="{89B5EA8D-0A1C-43E2-883C-CFE13AD7F6BB}" destId="{063E4966-2A17-4F72-B36D-F46F420A4BF6}" srcOrd="0" destOrd="2" presId="urn:microsoft.com/office/officeart/2005/8/layout/vList2"/>
    <dgm:cxn modelId="{488B54DA-0283-4F0B-B595-AA408BE2A310}" type="presOf" srcId="{0F21159E-9FD1-4F34-90DD-575BD9A98B7B}" destId="{DC1753E7-9D48-4F35-BD73-28F2CC3AD774}" srcOrd="0" destOrd="0" presId="urn:microsoft.com/office/officeart/2005/8/layout/vList2"/>
    <dgm:cxn modelId="{A9113AEA-9F1E-4C20-8A09-B314B53CB8E0}" type="presOf" srcId="{DB29C317-C147-4B9D-962D-915E25CEDD40}" destId="{063E4966-2A17-4F72-B36D-F46F420A4BF6}" srcOrd="0" destOrd="0" presId="urn:microsoft.com/office/officeart/2005/8/layout/vList2"/>
    <dgm:cxn modelId="{2E6501FA-8589-4186-8DD2-BF0B4F0E899F}" srcId="{DFD4B58E-EB55-4260-8528-33FD3E25A40A}" destId="{74DA0921-9C67-40BB-97C7-1441AAD44D49}" srcOrd="1" destOrd="0" parTransId="{83C1FC30-AD36-4602-AB1F-EA6F090CA183}" sibTransId="{A2D87244-14EC-4737-9827-1C316FCC1698}"/>
    <dgm:cxn modelId="{387E91FC-ED91-4DF8-91F0-166B9060A4DD}" srcId="{DFD4B58E-EB55-4260-8528-33FD3E25A40A}" destId="{9A82C166-158F-4820-A8F5-D5C263253D2B}" srcOrd="3" destOrd="0" parTransId="{8BA285D4-3F9A-4741-8E6F-BB40CB976D54}" sibTransId="{F9AF2BFF-BD8E-4C68-870B-8D7E545ECB5B}"/>
    <dgm:cxn modelId="{FE6E638E-9625-43C6-A7CD-658CB364A98E}" type="presParOf" srcId="{32BD787D-D710-440B-A461-AC53A19A7C3C}" destId="{FBE99D3D-3C84-489D-9E3E-BBC76F16B136}" srcOrd="0" destOrd="0" presId="urn:microsoft.com/office/officeart/2005/8/layout/vList2"/>
    <dgm:cxn modelId="{A5D1BE3C-703D-433A-A97D-C3CE895D470F}" type="presParOf" srcId="{32BD787D-D710-440B-A461-AC53A19A7C3C}" destId="{063E4966-2A17-4F72-B36D-F46F420A4BF6}" srcOrd="1" destOrd="0" presId="urn:microsoft.com/office/officeart/2005/8/layout/vList2"/>
    <dgm:cxn modelId="{FEA2E6B2-0190-4DBD-84B3-D58B8DA8D569}" type="presParOf" srcId="{32BD787D-D710-440B-A461-AC53A19A7C3C}" destId="{DC1753E7-9D48-4F35-BD73-28F2CC3AD774}" srcOrd="2" destOrd="0" presId="urn:microsoft.com/office/officeart/2005/8/layout/vList2"/>
    <dgm:cxn modelId="{87A568A8-C108-4B1B-8204-F5C07171D54F}" type="presParOf" srcId="{32BD787D-D710-440B-A461-AC53A19A7C3C}" destId="{34113313-4F9B-4C9C-BF30-2CCB6E7998AD}" srcOrd="3" destOrd="0" presId="urn:microsoft.com/office/officeart/2005/8/layout/vList2"/>
    <dgm:cxn modelId="{8D1AC095-09F8-413C-BBB4-3CE80D14D17D}" type="presParOf" srcId="{32BD787D-D710-440B-A461-AC53A19A7C3C}" destId="{C3C43804-017C-40C0-8ADE-2CCD684CC2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43193-7717-4038-AAE9-9A38B8D55B9B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CC1652-BC6D-4DB8-9DD8-90218D0288B3}">
      <dgm:prSet/>
      <dgm:spPr/>
      <dgm:t>
        <a:bodyPr/>
        <a:lstStyle/>
        <a:p>
          <a:r>
            <a:rPr lang="en-US"/>
            <a:t>Eligible patients are:</a:t>
          </a:r>
        </a:p>
      </dgm:t>
    </dgm:pt>
    <dgm:pt modelId="{9A78F5F6-7591-4D50-A1BD-0E6061A3FB65}" type="parTrans" cxnId="{E1CEC16B-5992-4F49-9FA2-B5E244B1E643}">
      <dgm:prSet/>
      <dgm:spPr/>
      <dgm:t>
        <a:bodyPr/>
        <a:lstStyle/>
        <a:p>
          <a:endParaRPr lang="en-US"/>
        </a:p>
      </dgm:t>
    </dgm:pt>
    <dgm:pt modelId="{983ABEEF-685A-46CA-AAC2-39CA23FFBA10}" type="sibTrans" cxnId="{E1CEC16B-5992-4F49-9FA2-B5E244B1E643}">
      <dgm:prSet/>
      <dgm:spPr/>
      <dgm:t>
        <a:bodyPr/>
        <a:lstStyle/>
        <a:p>
          <a:endParaRPr lang="en-US"/>
        </a:p>
      </dgm:t>
    </dgm:pt>
    <dgm:pt modelId="{558FCA97-8CB3-46F1-902F-E2A3FD88EFC2}">
      <dgm:prSet/>
      <dgm:spPr/>
      <dgm:t>
        <a:bodyPr/>
        <a:lstStyle/>
        <a:p>
          <a:r>
            <a:rPr lang="en-US" dirty="0"/>
            <a:t>Patients discharged from short-term, acute care hospitals </a:t>
          </a:r>
        </a:p>
      </dgm:t>
    </dgm:pt>
    <dgm:pt modelId="{CBAD9A3C-E159-4019-AEB6-F12CD0932F60}" type="parTrans" cxnId="{F6EAEE1B-BCF6-4D2E-80BC-A2DD384FDC7D}">
      <dgm:prSet/>
      <dgm:spPr/>
      <dgm:t>
        <a:bodyPr/>
        <a:lstStyle/>
        <a:p>
          <a:endParaRPr lang="en-US"/>
        </a:p>
      </dgm:t>
    </dgm:pt>
    <dgm:pt modelId="{084D260C-22A3-4E58-97F4-DBFAF1AAC44B}" type="sibTrans" cxnId="{F6EAEE1B-BCF6-4D2E-80BC-A2DD384FDC7D}">
      <dgm:prSet/>
      <dgm:spPr/>
      <dgm:t>
        <a:bodyPr/>
        <a:lstStyle/>
        <a:p>
          <a:endParaRPr lang="en-US"/>
        </a:p>
      </dgm:t>
    </dgm:pt>
    <dgm:pt modelId="{FC6DB971-1956-462C-AA79-3A116A8C75E0}">
      <dgm:prSet/>
      <dgm:spPr/>
      <dgm:t>
        <a:bodyPr/>
        <a:lstStyle/>
        <a:p>
          <a:r>
            <a:rPr lang="en-US" dirty="0"/>
            <a:t>Age 18 years or over.</a:t>
          </a:r>
        </a:p>
      </dgm:t>
    </dgm:pt>
    <dgm:pt modelId="{58138836-06D0-4588-9AF0-0754EC2EE2F4}" type="parTrans" cxnId="{D1C577CF-5B5A-47C4-8BFE-13B140BA39C4}">
      <dgm:prSet/>
      <dgm:spPr/>
      <dgm:t>
        <a:bodyPr/>
        <a:lstStyle/>
        <a:p>
          <a:endParaRPr lang="en-US"/>
        </a:p>
      </dgm:t>
    </dgm:pt>
    <dgm:pt modelId="{4372B14E-D2A6-4042-A8D2-F2EC8761D5B2}" type="sibTrans" cxnId="{D1C577CF-5B5A-47C4-8BFE-13B140BA39C4}">
      <dgm:prSet/>
      <dgm:spPr/>
      <dgm:t>
        <a:bodyPr/>
        <a:lstStyle/>
        <a:p>
          <a:endParaRPr lang="en-US"/>
        </a:p>
      </dgm:t>
    </dgm:pt>
    <dgm:pt modelId="{F4213EF2-0324-43F0-A190-D86B29F73BA8}">
      <dgm:prSet/>
      <dgm:spPr/>
      <dgm:t>
        <a:bodyPr/>
        <a:lstStyle/>
        <a:p>
          <a:r>
            <a:rPr lang="en-US" dirty="0"/>
            <a:t>Non-Psychiatric DRG/principal diagnosis at discharge.</a:t>
          </a:r>
        </a:p>
      </dgm:t>
    </dgm:pt>
    <dgm:pt modelId="{DD1425B5-B6D3-49BE-A8DE-83AF5603EDBC}" type="parTrans" cxnId="{172EEC3A-A667-4557-A827-1DFACF06C171}">
      <dgm:prSet/>
      <dgm:spPr/>
      <dgm:t>
        <a:bodyPr/>
        <a:lstStyle/>
        <a:p>
          <a:endParaRPr lang="en-US"/>
        </a:p>
      </dgm:t>
    </dgm:pt>
    <dgm:pt modelId="{BB414468-4455-414F-B01B-893B8DFECFE7}" type="sibTrans" cxnId="{172EEC3A-A667-4557-A827-1DFACF06C171}">
      <dgm:prSet/>
      <dgm:spPr/>
      <dgm:t>
        <a:bodyPr/>
        <a:lstStyle/>
        <a:p>
          <a:endParaRPr lang="en-US"/>
        </a:p>
      </dgm:t>
    </dgm:pt>
    <dgm:pt modelId="{91E37969-1F2C-404E-9987-FAE8C6F350E4}">
      <dgm:prSet/>
      <dgm:spPr/>
      <dgm:t>
        <a:bodyPr/>
        <a:lstStyle/>
        <a:p>
          <a:r>
            <a:rPr lang="en-US" dirty="0"/>
            <a:t>At least one overnight stay.</a:t>
          </a:r>
        </a:p>
      </dgm:t>
    </dgm:pt>
    <dgm:pt modelId="{6420CC05-2C05-4C60-84B3-89599DB13163}" type="parTrans" cxnId="{E2D14F3C-CCCB-4481-9DD0-7A2E518DD4EF}">
      <dgm:prSet/>
      <dgm:spPr/>
      <dgm:t>
        <a:bodyPr/>
        <a:lstStyle/>
        <a:p>
          <a:endParaRPr lang="en-US"/>
        </a:p>
      </dgm:t>
    </dgm:pt>
    <dgm:pt modelId="{2B51DE89-E56F-4CC8-9593-2C57CFF4050C}" type="sibTrans" cxnId="{E2D14F3C-CCCB-4481-9DD0-7A2E518DD4EF}">
      <dgm:prSet/>
      <dgm:spPr/>
      <dgm:t>
        <a:bodyPr/>
        <a:lstStyle/>
        <a:p>
          <a:endParaRPr lang="en-US"/>
        </a:p>
      </dgm:t>
    </dgm:pt>
    <dgm:pt modelId="{C4AFAEA7-3E70-4A8A-83CF-A318D0C80067}">
      <dgm:prSet/>
      <dgm:spPr/>
      <dgm:t>
        <a:bodyPr/>
        <a:lstStyle/>
        <a:p>
          <a:r>
            <a:rPr lang="en-US"/>
            <a:t>Excluded Patients</a:t>
          </a:r>
        </a:p>
      </dgm:t>
    </dgm:pt>
    <dgm:pt modelId="{22CC7B3F-A85F-4345-A1F9-B4117E5EBD17}" type="parTrans" cxnId="{24D02F15-5814-43AF-95EA-B10DB06E4E0E}">
      <dgm:prSet/>
      <dgm:spPr/>
      <dgm:t>
        <a:bodyPr/>
        <a:lstStyle/>
        <a:p>
          <a:endParaRPr lang="en-US"/>
        </a:p>
      </dgm:t>
    </dgm:pt>
    <dgm:pt modelId="{F541D3DC-FF5C-4882-94A6-FA6094935B59}" type="sibTrans" cxnId="{24D02F15-5814-43AF-95EA-B10DB06E4E0E}">
      <dgm:prSet/>
      <dgm:spPr/>
      <dgm:t>
        <a:bodyPr/>
        <a:lstStyle/>
        <a:p>
          <a:endParaRPr lang="en-US"/>
        </a:p>
      </dgm:t>
    </dgm:pt>
    <dgm:pt modelId="{822961DB-228B-4F10-87CC-7DEEE96F2361}">
      <dgm:prSet/>
      <dgm:spPr/>
      <dgm:t>
        <a:bodyPr/>
        <a:lstStyle/>
        <a:p>
          <a:r>
            <a:rPr lang="en-US"/>
            <a:t>“No publicity” patients</a:t>
          </a:r>
        </a:p>
      </dgm:t>
    </dgm:pt>
    <dgm:pt modelId="{80D65564-A6C6-424D-82E8-38C6833F4619}" type="parTrans" cxnId="{37E0CA63-D718-4897-8AA6-B7F8F35F8889}">
      <dgm:prSet/>
      <dgm:spPr/>
      <dgm:t>
        <a:bodyPr/>
        <a:lstStyle/>
        <a:p>
          <a:endParaRPr lang="en-US"/>
        </a:p>
      </dgm:t>
    </dgm:pt>
    <dgm:pt modelId="{6A74D1C6-2C4F-44A8-AFF0-9C84B9DFD034}" type="sibTrans" cxnId="{37E0CA63-D718-4897-8AA6-B7F8F35F8889}">
      <dgm:prSet/>
      <dgm:spPr/>
      <dgm:t>
        <a:bodyPr/>
        <a:lstStyle/>
        <a:p>
          <a:endParaRPr lang="en-US"/>
        </a:p>
      </dgm:t>
    </dgm:pt>
    <dgm:pt modelId="{1809F7FD-1FF3-43B8-997E-59380BB320CF}">
      <dgm:prSet/>
      <dgm:spPr/>
      <dgm:t>
        <a:bodyPr/>
        <a:lstStyle/>
        <a:p>
          <a:r>
            <a:rPr lang="en-US" dirty="0"/>
            <a:t>Patients admitted to hospital within Police custody</a:t>
          </a:r>
        </a:p>
      </dgm:t>
    </dgm:pt>
    <dgm:pt modelId="{689FF3CC-3264-4368-85B6-B6112F07209D}" type="parTrans" cxnId="{9EC3C978-D993-4A22-AC50-D41ABBB9DA95}">
      <dgm:prSet/>
      <dgm:spPr/>
      <dgm:t>
        <a:bodyPr/>
        <a:lstStyle/>
        <a:p>
          <a:endParaRPr lang="en-US"/>
        </a:p>
      </dgm:t>
    </dgm:pt>
    <dgm:pt modelId="{41AC8DFB-311B-4B1A-9895-64EB01765037}" type="sibTrans" cxnId="{9EC3C978-D993-4A22-AC50-D41ABBB9DA95}">
      <dgm:prSet/>
      <dgm:spPr/>
      <dgm:t>
        <a:bodyPr/>
        <a:lstStyle/>
        <a:p>
          <a:endParaRPr lang="en-US"/>
        </a:p>
      </dgm:t>
    </dgm:pt>
    <dgm:pt modelId="{2A7D995B-F119-4540-BA39-337E1B12E94D}">
      <dgm:prSet/>
      <dgm:spPr/>
      <dgm:t>
        <a:bodyPr/>
        <a:lstStyle/>
        <a:p>
          <a:r>
            <a:rPr lang="en-US" dirty="0"/>
            <a:t>Discharges with a foreign home address</a:t>
          </a:r>
        </a:p>
      </dgm:t>
    </dgm:pt>
    <dgm:pt modelId="{7CABCB74-561B-4B34-903B-74842223BCF0}" type="parTrans" cxnId="{30F40FD7-CA5F-496A-9228-ABD440F48798}">
      <dgm:prSet/>
      <dgm:spPr/>
      <dgm:t>
        <a:bodyPr/>
        <a:lstStyle/>
        <a:p>
          <a:endParaRPr lang="en-US"/>
        </a:p>
      </dgm:t>
    </dgm:pt>
    <dgm:pt modelId="{72DA6E92-B41D-48D5-81AE-381DB1C71BB8}" type="sibTrans" cxnId="{30F40FD7-CA5F-496A-9228-ABD440F48798}">
      <dgm:prSet/>
      <dgm:spPr/>
      <dgm:t>
        <a:bodyPr/>
        <a:lstStyle/>
        <a:p>
          <a:endParaRPr lang="en-US"/>
        </a:p>
      </dgm:t>
    </dgm:pt>
    <dgm:pt modelId="{B14287D6-6663-4E04-BC66-87EA1928CB10}">
      <dgm:prSet/>
      <dgm:spPr/>
      <dgm:t>
        <a:bodyPr/>
        <a:lstStyle/>
        <a:p>
          <a:r>
            <a:rPr lang="en-US"/>
            <a:t>Discharges to Hospice/Nursing Home/SNF </a:t>
          </a:r>
        </a:p>
      </dgm:t>
    </dgm:pt>
    <dgm:pt modelId="{A819E412-A3F1-440D-AE41-B00AF2AD0037}" type="parTrans" cxnId="{8D5F2CE6-8159-45A2-9733-A71FF328AEA1}">
      <dgm:prSet/>
      <dgm:spPr/>
      <dgm:t>
        <a:bodyPr/>
        <a:lstStyle/>
        <a:p>
          <a:endParaRPr lang="en-US"/>
        </a:p>
      </dgm:t>
    </dgm:pt>
    <dgm:pt modelId="{4EB571AA-F85F-4E65-8ACB-A1F8380583ED}" type="sibTrans" cxnId="{8D5F2CE6-8159-45A2-9733-A71FF328AEA1}">
      <dgm:prSet/>
      <dgm:spPr/>
      <dgm:t>
        <a:bodyPr/>
        <a:lstStyle/>
        <a:p>
          <a:endParaRPr lang="en-US"/>
        </a:p>
      </dgm:t>
    </dgm:pt>
    <dgm:pt modelId="{3B1703AE-6F9A-4256-8CEA-819BC8FB3003}" type="pres">
      <dgm:prSet presAssocID="{15D43193-7717-4038-AAE9-9A38B8D55B9B}" presName="diagram" presStyleCnt="0">
        <dgm:presLayoutVars>
          <dgm:dir/>
          <dgm:animLvl val="lvl"/>
          <dgm:resizeHandles val="exact"/>
        </dgm:presLayoutVars>
      </dgm:prSet>
      <dgm:spPr/>
    </dgm:pt>
    <dgm:pt modelId="{87032B22-872C-4163-B937-5C279F3E29EB}" type="pres">
      <dgm:prSet presAssocID="{A9CC1652-BC6D-4DB8-9DD8-90218D0288B3}" presName="compNode" presStyleCnt="0"/>
      <dgm:spPr/>
    </dgm:pt>
    <dgm:pt modelId="{B2BF30FA-4AD4-4E33-82D8-6C3470E9AE24}" type="pres">
      <dgm:prSet presAssocID="{A9CC1652-BC6D-4DB8-9DD8-90218D0288B3}" presName="childRect" presStyleLbl="bgAcc1" presStyleIdx="0" presStyleCnt="2">
        <dgm:presLayoutVars>
          <dgm:bulletEnabled val="1"/>
        </dgm:presLayoutVars>
      </dgm:prSet>
      <dgm:spPr/>
    </dgm:pt>
    <dgm:pt modelId="{E1F0B7B4-5E2C-42A3-9C68-C3B17B0F6C28}" type="pres">
      <dgm:prSet presAssocID="{A9CC1652-BC6D-4DB8-9DD8-90218D0288B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B6788C-15AE-48EB-8464-6B6C85725FB1}" type="pres">
      <dgm:prSet presAssocID="{A9CC1652-BC6D-4DB8-9DD8-90218D0288B3}" presName="parentRect" presStyleLbl="alignNode1" presStyleIdx="0" presStyleCnt="2"/>
      <dgm:spPr/>
    </dgm:pt>
    <dgm:pt modelId="{5E46E0A6-258A-410A-8EB8-896D97DDB525}" type="pres">
      <dgm:prSet presAssocID="{A9CC1652-BC6D-4DB8-9DD8-90218D0288B3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octor holding patients hand"/>
        </a:ext>
      </dgm:extLst>
    </dgm:pt>
    <dgm:pt modelId="{08337386-89C8-464D-BE64-BA5D4E1409CE}" type="pres">
      <dgm:prSet presAssocID="{983ABEEF-685A-46CA-AAC2-39CA23FFBA10}" presName="sibTrans" presStyleLbl="sibTrans2D1" presStyleIdx="0" presStyleCnt="0"/>
      <dgm:spPr/>
    </dgm:pt>
    <dgm:pt modelId="{DC12311E-7326-4C14-B346-EE185A92CCAA}" type="pres">
      <dgm:prSet presAssocID="{C4AFAEA7-3E70-4A8A-83CF-A318D0C80067}" presName="compNode" presStyleCnt="0"/>
      <dgm:spPr/>
    </dgm:pt>
    <dgm:pt modelId="{F7586EEB-CD87-41DA-8955-00902A58ABB1}" type="pres">
      <dgm:prSet presAssocID="{C4AFAEA7-3E70-4A8A-83CF-A318D0C80067}" presName="childRect" presStyleLbl="bgAcc1" presStyleIdx="1" presStyleCnt="2">
        <dgm:presLayoutVars>
          <dgm:bulletEnabled val="1"/>
        </dgm:presLayoutVars>
      </dgm:prSet>
      <dgm:spPr/>
    </dgm:pt>
    <dgm:pt modelId="{4E8E7095-150C-4053-93A2-700ED181FFCB}" type="pres">
      <dgm:prSet presAssocID="{C4AFAEA7-3E70-4A8A-83CF-A318D0C8006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EC163B-9244-4FA9-987D-D7327B7D6A9D}" type="pres">
      <dgm:prSet presAssocID="{C4AFAEA7-3E70-4A8A-83CF-A318D0C80067}" presName="parentRect" presStyleLbl="alignNode1" presStyleIdx="1" presStyleCnt="2"/>
      <dgm:spPr/>
    </dgm:pt>
    <dgm:pt modelId="{9D8EBEC0-1EC4-4CBB-9DC8-1D595E4EB2A4}" type="pres">
      <dgm:prSet presAssocID="{C4AFAEA7-3E70-4A8A-83CF-A318D0C80067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holding hands"/>
        </a:ext>
      </dgm:extLst>
    </dgm:pt>
  </dgm:ptLst>
  <dgm:cxnLst>
    <dgm:cxn modelId="{678EB402-C471-4714-A78B-AAEF96518977}" type="presOf" srcId="{822961DB-228B-4F10-87CC-7DEEE96F2361}" destId="{F7586EEB-CD87-41DA-8955-00902A58ABB1}" srcOrd="0" destOrd="0" presId="urn:microsoft.com/office/officeart/2005/8/layout/bList2"/>
    <dgm:cxn modelId="{B6AD7710-4DCE-4EFE-9DEC-83C9F2373B5D}" type="presOf" srcId="{A9CC1652-BC6D-4DB8-9DD8-90218D0288B3}" destId="{69B6788C-15AE-48EB-8464-6B6C85725FB1}" srcOrd="1" destOrd="0" presId="urn:microsoft.com/office/officeart/2005/8/layout/bList2"/>
    <dgm:cxn modelId="{24D02F15-5814-43AF-95EA-B10DB06E4E0E}" srcId="{15D43193-7717-4038-AAE9-9A38B8D55B9B}" destId="{C4AFAEA7-3E70-4A8A-83CF-A318D0C80067}" srcOrd="1" destOrd="0" parTransId="{22CC7B3F-A85F-4345-A1F9-B4117E5EBD17}" sibTransId="{F541D3DC-FF5C-4882-94A6-FA6094935B59}"/>
    <dgm:cxn modelId="{F6EAEE1B-BCF6-4D2E-80BC-A2DD384FDC7D}" srcId="{A9CC1652-BC6D-4DB8-9DD8-90218D0288B3}" destId="{558FCA97-8CB3-46F1-902F-E2A3FD88EFC2}" srcOrd="0" destOrd="0" parTransId="{CBAD9A3C-E159-4019-AEB6-F12CD0932F60}" sibTransId="{084D260C-22A3-4E58-97F4-DBFAF1AAC44B}"/>
    <dgm:cxn modelId="{172EEC3A-A667-4557-A827-1DFACF06C171}" srcId="{A9CC1652-BC6D-4DB8-9DD8-90218D0288B3}" destId="{F4213EF2-0324-43F0-A190-D86B29F73BA8}" srcOrd="2" destOrd="0" parTransId="{DD1425B5-B6D3-49BE-A8DE-83AF5603EDBC}" sibTransId="{BB414468-4455-414F-B01B-893B8DFECFE7}"/>
    <dgm:cxn modelId="{E2D14F3C-CCCB-4481-9DD0-7A2E518DD4EF}" srcId="{A9CC1652-BC6D-4DB8-9DD8-90218D0288B3}" destId="{91E37969-1F2C-404E-9987-FAE8C6F350E4}" srcOrd="3" destOrd="0" parTransId="{6420CC05-2C05-4C60-84B3-89599DB13163}" sibTransId="{2B51DE89-E56F-4CC8-9593-2C57CFF4050C}"/>
    <dgm:cxn modelId="{37E0CA63-D718-4897-8AA6-B7F8F35F8889}" srcId="{C4AFAEA7-3E70-4A8A-83CF-A318D0C80067}" destId="{822961DB-228B-4F10-87CC-7DEEE96F2361}" srcOrd="0" destOrd="0" parTransId="{80D65564-A6C6-424D-82E8-38C6833F4619}" sibTransId="{6A74D1C6-2C4F-44A8-AFF0-9C84B9DFD034}"/>
    <dgm:cxn modelId="{3D5DB766-D537-4971-8C7D-99A460370858}" type="presOf" srcId="{C4AFAEA7-3E70-4A8A-83CF-A318D0C80067}" destId="{4E8E7095-150C-4053-93A2-700ED181FFCB}" srcOrd="0" destOrd="0" presId="urn:microsoft.com/office/officeart/2005/8/layout/bList2"/>
    <dgm:cxn modelId="{556EB268-485C-40D1-8CE6-2E5AB89B6DA8}" type="presOf" srcId="{91E37969-1F2C-404E-9987-FAE8C6F350E4}" destId="{B2BF30FA-4AD4-4E33-82D8-6C3470E9AE24}" srcOrd="0" destOrd="3" presId="urn:microsoft.com/office/officeart/2005/8/layout/bList2"/>
    <dgm:cxn modelId="{30A43E4A-C7EA-43B9-8E28-C4328F086456}" type="presOf" srcId="{2A7D995B-F119-4540-BA39-337E1B12E94D}" destId="{F7586EEB-CD87-41DA-8955-00902A58ABB1}" srcOrd="0" destOrd="2" presId="urn:microsoft.com/office/officeart/2005/8/layout/bList2"/>
    <dgm:cxn modelId="{4B914D6A-3D22-4732-BB5E-69F06BC93750}" type="presOf" srcId="{F4213EF2-0324-43F0-A190-D86B29F73BA8}" destId="{B2BF30FA-4AD4-4E33-82D8-6C3470E9AE24}" srcOrd="0" destOrd="2" presId="urn:microsoft.com/office/officeart/2005/8/layout/bList2"/>
    <dgm:cxn modelId="{E1CEC16B-5992-4F49-9FA2-B5E244B1E643}" srcId="{15D43193-7717-4038-AAE9-9A38B8D55B9B}" destId="{A9CC1652-BC6D-4DB8-9DD8-90218D0288B3}" srcOrd="0" destOrd="0" parTransId="{9A78F5F6-7591-4D50-A1BD-0E6061A3FB65}" sibTransId="{983ABEEF-685A-46CA-AAC2-39CA23FFBA10}"/>
    <dgm:cxn modelId="{C79DC676-EAA1-4BD2-9943-C2500A6A59E9}" type="presOf" srcId="{558FCA97-8CB3-46F1-902F-E2A3FD88EFC2}" destId="{B2BF30FA-4AD4-4E33-82D8-6C3470E9AE24}" srcOrd="0" destOrd="0" presId="urn:microsoft.com/office/officeart/2005/8/layout/bList2"/>
    <dgm:cxn modelId="{9EC3C978-D993-4A22-AC50-D41ABBB9DA95}" srcId="{C4AFAEA7-3E70-4A8A-83CF-A318D0C80067}" destId="{1809F7FD-1FF3-43B8-997E-59380BB320CF}" srcOrd="1" destOrd="0" parTransId="{689FF3CC-3264-4368-85B6-B6112F07209D}" sibTransId="{41AC8DFB-311B-4B1A-9895-64EB01765037}"/>
    <dgm:cxn modelId="{6AC97E7C-C6B9-4281-9D5F-D81C012FF81D}" type="presOf" srcId="{FC6DB971-1956-462C-AA79-3A116A8C75E0}" destId="{B2BF30FA-4AD4-4E33-82D8-6C3470E9AE24}" srcOrd="0" destOrd="1" presId="urn:microsoft.com/office/officeart/2005/8/layout/bList2"/>
    <dgm:cxn modelId="{AF3636C0-9EA6-4C12-9ADC-1C9ABA8165B5}" type="presOf" srcId="{1809F7FD-1FF3-43B8-997E-59380BB320CF}" destId="{F7586EEB-CD87-41DA-8955-00902A58ABB1}" srcOrd="0" destOrd="1" presId="urn:microsoft.com/office/officeart/2005/8/layout/bList2"/>
    <dgm:cxn modelId="{828E75CF-80F9-41CD-8225-BB65565EF431}" type="presOf" srcId="{983ABEEF-685A-46CA-AAC2-39CA23FFBA10}" destId="{08337386-89C8-464D-BE64-BA5D4E1409CE}" srcOrd="0" destOrd="0" presId="urn:microsoft.com/office/officeart/2005/8/layout/bList2"/>
    <dgm:cxn modelId="{D1C577CF-5B5A-47C4-8BFE-13B140BA39C4}" srcId="{A9CC1652-BC6D-4DB8-9DD8-90218D0288B3}" destId="{FC6DB971-1956-462C-AA79-3A116A8C75E0}" srcOrd="1" destOrd="0" parTransId="{58138836-06D0-4588-9AF0-0754EC2EE2F4}" sibTransId="{4372B14E-D2A6-4042-A8D2-F2EC8761D5B2}"/>
    <dgm:cxn modelId="{9B20EFD0-EAB8-414F-AB1C-2F96E242A5FE}" type="presOf" srcId="{15D43193-7717-4038-AAE9-9A38B8D55B9B}" destId="{3B1703AE-6F9A-4256-8CEA-819BC8FB3003}" srcOrd="0" destOrd="0" presId="urn:microsoft.com/office/officeart/2005/8/layout/bList2"/>
    <dgm:cxn modelId="{01FCBCD3-4FFB-49A7-ABBC-ADC2DC5E16F0}" type="presOf" srcId="{A9CC1652-BC6D-4DB8-9DD8-90218D0288B3}" destId="{E1F0B7B4-5E2C-42A3-9C68-C3B17B0F6C28}" srcOrd="0" destOrd="0" presId="urn:microsoft.com/office/officeart/2005/8/layout/bList2"/>
    <dgm:cxn modelId="{567087D5-7A8A-4964-93E0-68AF0BC0DCE3}" type="presOf" srcId="{B14287D6-6663-4E04-BC66-87EA1928CB10}" destId="{F7586EEB-CD87-41DA-8955-00902A58ABB1}" srcOrd="0" destOrd="3" presId="urn:microsoft.com/office/officeart/2005/8/layout/bList2"/>
    <dgm:cxn modelId="{30F40FD7-CA5F-496A-9228-ABD440F48798}" srcId="{C4AFAEA7-3E70-4A8A-83CF-A318D0C80067}" destId="{2A7D995B-F119-4540-BA39-337E1B12E94D}" srcOrd="2" destOrd="0" parTransId="{7CABCB74-561B-4B34-903B-74842223BCF0}" sibTransId="{72DA6E92-B41D-48D5-81AE-381DB1C71BB8}"/>
    <dgm:cxn modelId="{52C7A6DB-6967-4D1F-91EF-454918811F94}" type="presOf" srcId="{C4AFAEA7-3E70-4A8A-83CF-A318D0C80067}" destId="{F9EC163B-9244-4FA9-987D-D7327B7D6A9D}" srcOrd="1" destOrd="0" presId="urn:microsoft.com/office/officeart/2005/8/layout/bList2"/>
    <dgm:cxn modelId="{8D5F2CE6-8159-45A2-9733-A71FF328AEA1}" srcId="{C4AFAEA7-3E70-4A8A-83CF-A318D0C80067}" destId="{B14287D6-6663-4E04-BC66-87EA1928CB10}" srcOrd="3" destOrd="0" parTransId="{A819E412-A3F1-440D-AE41-B00AF2AD0037}" sibTransId="{4EB571AA-F85F-4E65-8ACB-A1F8380583ED}"/>
    <dgm:cxn modelId="{EEF4A92D-5B47-4BFC-9EB8-27497FFCBF52}" type="presParOf" srcId="{3B1703AE-6F9A-4256-8CEA-819BC8FB3003}" destId="{87032B22-872C-4163-B937-5C279F3E29EB}" srcOrd="0" destOrd="0" presId="urn:microsoft.com/office/officeart/2005/8/layout/bList2"/>
    <dgm:cxn modelId="{33907FB9-1656-4DED-A56E-702885856E3F}" type="presParOf" srcId="{87032B22-872C-4163-B937-5C279F3E29EB}" destId="{B2BF30FA-4AD4-4E33-82D8-6C3470E9AE24}" srcOrd="0" destOrd="0" presId="urn:microsoft.com/office/officeart/2005/8/layout/bList2"/>
    <dgm:cxn modelId="{B79F8188-921A-46F2-BECA-283B373FAA60}" type="presParOf" srcId="{87032B22-872C-4163-B937-5C279F3E29EB}" destId="{E1F0B7B4-5E2C-42A3-9C68-C3B17B0F6C28}" srcOrd="1" destOrd="0" presId="urn:microsoft.com/office/officeart/2005/8/layout/bList2"/>
    <dgm:cxn modelId="{8D70380E-0432-4FB2-836C-B905C424C2A1}" type="presParOf" srcId="{87032B22-872C-4163-B937-5C279F3E29EB}" destId="{69B6788C-15AE-48EB-8464-6B6C85725FB1}" srcOrd="2" destOrd="0" presId="urn:microsoft.com/office/officeart/2005/8/layout/bList2"/>
    <dgm:cxn modelId="{B57ECB85-9052-4904-8A94-89DCDC6494ED}" type="presParOf" srcId="{87032B22-872C-4163-B937-5C279F3E29EB}" destId="{5E46E0A6-258A-410A-8EB8-896D97DDB525}" srcOrd="3" destOrd="0" presId="urn:microsoft.com/office/officeart/2005/8/layout/bList2"/>
    <dgm:cxn modelId="{A94EE265-B90E-402E-A44B-A82A124F883A}" type="presParOf" srcId="{3B1703AE-6F9A-4256-8CEA-819BC8FB3003}" destId="{08337386-89C8-464D-BE64-BA5D4E1409CE}" srcOrd="1" destOrd="0" presId="urn:microsoft.com/office/officeart/2005/8/layout/bList2"/>
    <dgm:cxn modelId="{4738E428-F205-4166-A1E5-CC23BDFBB894}" type="presParOf" srcId="{3B1703AE-6F9A-4256-8CEA-819BC8FB3003}" destId="{DC12311E-7326-4C14-B346-EE185A92CCAA}" srcOrd="2" destOrd="0" presId="urn:microsoft.com/office/officeart/2005/8/layout/bList2"/>
    <dgm:cxn modelId="{B52F0553-A4AD-4649-BB4B-69601495188C}" type="presParOf" srcId="{DC12311E-7326-4C14-B346-EE185A92CCAA}" destId="{F7586EEB-CD87-41DA-8955-00902A58ABB1}" srcOrd="0" destOrd="0" presId="urn:microsoft.com/office/officeart/2005/8/layout/bList2"/>
    <dgm:cxn modelId="{BBF04DEB-366B-4555-ABB5-90D5E793585D}" type="presParOf" srcId="{DC12311E-7326-4C14-B346-EE185A92CCAA}" destId="{4E8E7095-150C-4053-93A2-700ED181FFCB}" srcOrd="1" destOrd="0" presId="urn:microsoft.com/office/officeart/2005/8/layout/bList2"/>
    <dgm:cxn modelId="{F1E20D54-611C-40F1-AFF7-437C4F3789E8}" type="presParOf" srcId="{DC12311E-7326-4C14-B346-EE185A92CCAA}" destId="{F9EC163B-9244-4FA9-987D-D7327B7D6A9D}" srcOrd="2" destOrd="0" presId="urn:microsoft.com/office/officeart/2005/8/layout/bList2"/>
    <dgm:cxn modelId="{C8603412-BCD6-44D6-B4FF-8255CE009521}" type="presParOf" srcId="{DC12311E-7326-4C14-B346-EE185A92CCAA}" destId="{9D8EBEC0-1EC4-4CBB-9DC8-1D595E4EB2A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A7BB2-69C0-453D-8B33-215019825506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F03640-878D-4166-800B-E36E59238240}">
      <dgm:prSet/>
      <dgm:spPr/>
      <dgm:t>
        <a:bodyPr/>
        <a:lstStyle/>
        <a:p>
          <a:r>
            <a:rPr lang="en-US" dirty="0"/>
            <a:t>Before scores are published to the public, HCAHPS scores are also mix and mode adjusted.</a:t>
          </a:r>
        </a:p>
      </dgm:t>
    </dgm:pt>
    <dgm:pt modelId="{C217FF9B-6ABF-4733-8392-8802CAB26E63}" type="parTrans" cxnId="{285E66EE-4806-4DA6-B2D6-402029B876E3}">
      <dgm:prSet/>
      <dgm:spPr/>
      <dgm:t>
        <a:bodyPr/>
        <a:lstStyle/>
        <a:p>
          <a:endParaRPr lang="en-US"/>
        </a:p>
      </dgm:t>
    </dgm:pt>
    <dgm:pt modelId="{C2C475D1-38FC-4237-BC73-AB1FAA58924E}" type="sibTrans" cxnId="{285E66EE-4806-4DA6-B2D6-402029B876E3}">
      <dgm:prSet/>
      <dgm:spPr/>
      <dgm:t>
        <a:bodyPr/>
        <a:lstStyle/>
        <a:p>
          <a:endParaRPr lang="en-US"/>
        </a:p>
      </dgm:t>
    </dgm:pt>
    <dgm:pt modelId="{10F22B35-3071-45FC-A661-55E2E3612169}">
      <dgm:prSet/>
      <dgm:spPr/>
      <dgm:t>
        <a:bodyPr/>
        <a:lstStyle/>
        <a:p>
          <a:r>
            <a:rPr lang="en-US"/>
            <a:t>Patient Mix (Determined by patient populations, service line, demographics, etc..)</a:t>
          </a:r>
        </a:p>
      </dgm:t>
    </dgm:pt>
    <dgm:pt modelId="{1E36FB51-FA4A-4FD5-BFBC-07EAA7469E79}" type="parTrans" cxnId="{2BF53F37-8A0A-4218-9133-137796A7A36F}">
      <dgm:prSet/>
      <dgm:spPr/>
      <dgm:t>
        <a:bodyPr/>
        <a:lstStyle/>
        <a:p>
          <a:endParaRPr lang="en-US"/>
        </a:p>
      </dgm:t>
    </dgm:pt>
    <dgm:pt modelId="{FAC59737-D403-4658-B59A-621B86FF934D}" type="sibTrans" cxnId="{2BF53F37-8A0A-4218-9133-137796A7A36F}">
      <dgm:prSet/>
      <dgm:spPr/>
      <dgm:t>
        <a:bodyPr/>
        <a:lstStyle/>
        <a:p>
          <a:endParaRPr lang="en-US"/>
        </a:p>
      </dgm:t>
    </dgm:pt>
    <dgm:pt modelId="{693B362B-0D0C-48DF-91F4-21088C11186E}">
      <dgm:prSet/>
      <dgm:spPr/>
      <dgm:t>
        <a:bodyPr/>
        <a:lstStyle/>
        <a:p>
          <a:r>
            <a:rPr lang="en-US"/>
            <a:t>Mode Adjusted by Survey Type (Phone only, mixed, IVR)</a:t>
          </a:r>
        </a:p>
      </dgm:t>
    </dgm:pt>
    <dgm:pt modelId="{43991D5B-C259-4EBC-B205-8C7B2B920DA7}" type="parTrans" cxnId="{5431C07C-78B1-47A0-A1A0-C992B745DDB4}">
      <dgm:prSet/>
      <dgm:spPr/>
      <dgm:t>
        <a:bodyPr/>
        <a:lstStyle/>
        <a:p>
          <a:endParaRPr lang="en-US"/>
        </a:p>
      </dgm:t>
    </dgm:pt>
    <dgm:pt modelId="{FF57A679-F723-4F50-845A-F989FD90ACD3}" type="sibTrans" cxnId="{5431C07C-78B1-47A0-A1A0-C992B745DDB4}">
      <dgm:prSet/>
      <dgm:spPr/>
      <dgm:t>
        <a:bodyPr/>
        <a:lstStyle/>
        <a:p>
          <a:endParaRPr lang="en-US"/>
        </a:p>
      </dgm:t>
    </dgm:pt>
    <dgm:pt modelId="{E9A843F7-03D7-45AB-829C-017E62DB446A}" type="pres">
      <dgm:prSet presAssocID="{051A7BB2-69C0-453D-8B33-2150198255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CFB820-A780-4806-895E-4D5052F28D91}" type="pres">
      <dgm:prSet presAssocID="{DEF03640-878D-4166-800B-E36E59238240}" presName="hierRoot1" presStyleCnt="0">
        <dgm:presLayoutVars>
          <dgm:hierBranch val="init"/>
        </dgm:presLayoutVars>
      </dgm:prSet>
      <dgm:spPr/>
    </dgm:pt>
    <dgm:pt modelId="{F696F1A8-79E6-4F86-BA3D-0EFDBDC13D50}" type="pres">
      <dgm:prSet presAssocID="{DEF03640-878D-4166-800B-E36E59238240}" presName="rootComposite1" presStyleCnt="0"/>
      <dgm:spPr/>
    </dgm:pt>
    <dgm:pt modelId="{76062325-DE3D-4B46-AAAB-B6056D4CDD42}" type="pres">
      <dgm:prSet presAssocID="{DEF03640-878D-4166-800B-E36E59238240}" presName="rootText1" presStyleLbl="node0" presStyleIdx="0" presStyleCnt="1" custScaleX="157276">
        <dgm:presLayoutVars>
          <dgm:chPref val="3"/>
        </dgm:presLayoutVars>
      </dgm:prSet>
      <dgm:spPr/>
    </dgm:pt>
    <dgm:pt modelId="{D5706BFB-CE9D-4A76-80C6-1A8AA025C4EC}" type="pres">
      <dgm:prSet presAssocID="{DEF03640-878D-4166-800B-E36E59238240}" presName="rootConnector1" presStyleLbl="node1" presStyleIdx="0" presStyleCnt="0"/>
      <dgm:spPr/>
    </dgm:pt>
    <dgm:pt modelId="{D731F0C5-727D-4976-B8E5-04E0502DCC39}" type="pres">
      <dgm:prSet presAssocID="{DEF03640-878D-4166-800B-E36E59238240}" presName="hierChild2" presStyleCnt="0"/>
      <dgm:spPr/>
    </dgm:pt>
    <dgm:pt modelId="{DE1CFB41-60E2-4177-844D-A63A95538556}" type="pres">
      <dgm:prSet presAssocID="{1E36FB51-FA4A-4FD5-BFBC-07EAA7469E79}" presName="Name37" presStyleLbl="parChTrans1D2" presStyleIdx="0" presStyleCnt="2"/>
      <dgm:spPr/>
    </dgm:pt>
    <dgm:pt modelId="{CC307075-99EF-4AFF-85B2-51DEF6425380}" type="pres">
      <dgm:prSet presAssocID="{10F22B35-3071-45FC-A661-55E2E3612169}" presName="hierRoot2" presStyleCnt="0">
        <dgm:presLayoutVars>
          <dgm:hierBranch val="init"/>
        </dgm:presLayoutVars>
      </dgm:prSet>
      <dgm:spPr/>
    </dgm:pt>
    <dgm:pt modelId="{882B96C2-98C1-4B0E-A130-2675AF683A85}" type="pres">
      <dgm:prSet presAssocID="{10F22B35-3071-45FC-A661-55E2E3612169}" presName="rootComposite" presStyleCnt="0"/>
      <dgm:spPr/>
    </dgm:pt>
    <dgm:pt modelId="{6742D779-DF05-4CCB-AE8B-76CCDCCCFC7F}" type="pres">
      <dgm:prSet presAssocID="{10F22B35-3071-45FC-A661-55E2E3612169}" presName="rootText" presStyleLbl="node2" presStyleIdx="0" presStyleCnt="2">
        <dgm:presLayoutVars>
          <dgm:chPref val="3"/>
        </dgm:presLayoutVars>
      </dgm:prSet>
      <dgm:spPr/>
    </dgm:pt>
    <dgm:pt modelId="{4BC0F0FD-7EF2-46F1-B3C4-750DFA4F5302}" type="pres">
      <dgm:prSet presAssocID="{10F22B35-3071-45FC-A661-55E2E3612169}" presName="rootConnector" presStyleLbl="node2" presStyleIdx="0" presStyleCnt="2"/>
      <dgm:spPr/>
    </dgm:pt>
    <dgm:pt modelId="{26409BD7-9865-4CDA-A2F2-A96C3A4C8700}" type="pres">
      <dgm:prSet presAssocID="{10F22B35-3071-45FC-A661-55E2E3612169}" presName="hierChild4" presStyleCnt="0"/>
      <dgm:spPr/>
    </dgm:pt>
    <dgm:pt modelId="{2E718D65-AC5F-48D0-84C2-42668BB77835}" type="pres">
      <dgm:prSet presAssocID="{10F22B35-3071-45FC-A661-55E2E3612169}" presName="hierChild5" presStyleCnt="0"/>
      <dgm:spPr/>
    </dgm:pt>
    <dgm:pt modelId="{021C254C-6420-4F27-B5D2-5D89882BA220}" type="pres">
      <dgm:prSet presAssocID="{43991D5B-C259-4EBC-B205-8C7B2B920DA7}" presName="Name37" presStyleLbl="parChTrans1D2" presStyleIdx="1" presStyleCnt="2"/>
      <dgm:spPr/>
    </dgm:pt>
    <dgm:pt modelId="{A018B7E9-4B93-4437-BD25-7B1871EFC31C}" type="pres">
      <dgm:prSet presAssocID="{693B362B-0D0C-48DF-91F4-21088C11186E}" presName="hierRoot2" presStyleCnt="0">
        <dgm:presLayoutVars>
          <dgm:hierBranch val="init"/>
        </dgm:presLayoutVars>
      </dgm:prSet>
      <dgm:spPr/>
    </dgm:pt>
    <dgm:pt modelId="{423DB1CB-CBCF-4C4C-9E1B-0C9DBF3919B1}" type="pres">
      <dgm:prSet presAssocID="{693B362B-0D0C-48DF-91F4-21088C11186E}" presName="rootComposite" presStyleCnt="0"/>
      <dgm:spPr/>
    </dgm:pt>
    <dgm:pt modelId="{EBA554F0-9F61-48A4-9993-35970E2938F9}" type="pres">
      <dgm:prSet presAssocID="{693B362B-0D0C-48DF-91F4-21088C11186E}" presName="rootText" presStyleLbl="node2" presStyleIdx="1" presStyleCnt="2">
        <dgm:presLayoutVars>
          <dgm:chPref val="3"/>
        </dgm:presLayoutVars>
      </dgm:prSet>
      <dgm:spPr/>
    </dgm:pt>
    <dgm:pt modelId="{69E80D94-2DDC-4813-A42D-5DBACE21E7E1}" type="pres">
      <dgm:prSet presAssocID="{693B362B-0D0C-48DF-91F4-21088C11186E}" presName="rootConnector" presStyleLbl="node2" presStyleIdx="1" presStyleCnt="2"/>
      <dgm:spPr/>
    </dgm:pt>
    <dgm:pt modelId="{296E3ACB-DE78-4948-964F-99EA9903CF7A}" type="pres">
      <dgm:prSet presAssocID="{693B362B-0D0C-48DF-91F4-21088C11186E}" presName="hierChild4" presStyleCnt="0"/>
      <dgm:spPr/>
    </dgm:pt>
    <dgm:pt modelId="{6231C5F0-F786-44A2-A2A2-1FABE22DDDF6}" type="pres">
      <dgm:prSet presAssocID="{693B362B-0D0C-48DF-91F4-21088C11186E}" presName="hierChild5" presStyleCnt="0"/>
      <dgm:spPr/>
    </dgm:pt>
    <dgm:pt modelId="{B63F85D6-BC9C-4FEF-A1F1-C65D3DD4E695}" type="pres">
      <dgm:prSet presAssocID="{DEF03640-878D-4166-800B-E36E59238240}" presName="hierChild3" presStyleCnt="0"/>
      <dgm:spPr/>
    </dgm:pt>
  </dgm:ptLst>
  <dgm:cxnLst>
    <dgm:cxn modelId="{0D38D319-A67F-4C98-9479-525AA47FB814}" type="presOf" srcId="{DEF03640-878D-4166-800B-E36E59238240}" destId="{D5706BFB-CE9D-4A76-80C6-1A8AA025C4EC}" srcOrd="1" destOrd="0" presId="urn:microsoft.com/office/officeart/2005/8/layout/orgChart1"/>
    <dgm:cxn modelId="{A53B7531-FCBB-401B-BFD9-9AAE8A3CD79F}" type="presOf" srcId="{DEF03640-878D-4166-800B-E36E59238240}" destId="{76062325-DE3D-4B46-AAAB-B6056D4CDD42}" srcOrd="0" destOrd="0" presId="urn:microsoft.com/office/officeart/2005/8/layout/orgChart1"/>
    <dgm:cxn modelId="{2BF53F37-8A0A-4218-9133-137796A7A36F}" srcId="{DEF03640-878D-4166-800B-E36E59238240}" destId="{10F22B35-3071-45FC-A661-55E2E3612169}" srcOrd="0" destOrd="0" parTransId="{1E36FB51-FA4A-4FD5-BFBC-07EAA7469E79}" sibTransId="{FAC59737-D403-4658-B59A-621B86FF934D}"/>
    <dgm:cxn modelId="{C426C837-AB3C-48FB-9A18-41F9DC8CED9C}" type="presOf" srcId="{10F22B35-3071-45FC-A661-55E2E3612169}" destId="{6742D779-DF05-4CCB-AE8B-76CCDCCCFC7F}" srcOrd="0" destOrd="0" presId="urn:microsoft.com/office/officeart/2005/8/layout/orgChart1"/>
    <dgm:cxn modelId="{1FE15852-A4F2-41AE-8CE3-84B5CF646285}" type="presOf" srcId="{43991D5B-C259-4EBC-B205-8C7B2B920DA7}" destId="{021C254C-6420-4F27-B5D2-5D89882BA220}" srcOrd="0" destOrd="0" presId="urn:microsoft.com/office/officeart/2005/8/layout/orgChart1"/>
    <dgm:cxn modelId="{BF9B7377-01EC-45BC-B514-21FDCD5BE75B}" type="presOf" srcId="{051A7BB2-69C0-453D-8B33-215019825506}" destId="{E9A843F7-03D7-45AB-829C-017E62DB446A}" srcOrd="0" destOrd="0" presId="urn:microsoft.com/office/officeart/2005/8/layout/orgChart1"/>
    <dgm:cxn modelId="{5431C07C-78B1-47A0-A1A0-C992B745DDB4}" srcId="{DEF03640-878D-4166-800B-E36E59238240}" destId="{693B362B-0D0C-48DF-91F4-21088C11186E}" srcOrd="1" destOrd="0" parTransId="{43991D5B-C259-4EBC-B205-8C7B2B920DA7}" sibTransId="{FF57A679-F723-4F50-845A-F989FD90ACD3}"/>
    <dgm:cxn modelId="{62829486-8588-4101-8D94-27DF7AE53F64}" type="presOf" srcId="{10F22B35-3071-45FC-A661-55E2E3612169}" destId="{4BC0F0FD-7EF2-46F1-B3C4-750DFA4F5302}" srcOrd="1" destOrd="0" presId="urn:microsoft.com/office/officeart/2005/8/layout/orgChart1"/>
    <dgm:cxn modelId="{1C7BD0A3-4846-4AAF-8699-9F8F6720ED43}" type="presOf" srcId="{1E36FB51-FA4A-4FD5-BFBC-07EAA7469E79}" destId="{DE1CFB41-60E2-4177-844D-A63A95538556}" srcOrd="0" destOrd="0" presId="urn:microsoft.com/office/officeart/2005/8/layout/orgChart1"/>
    <dgm:cxn modelId="{DF940CD0-AB26-4DEC-B004-53AD650437EA}" type="presOf" srcId="{693B362B-0D0C-48DF-91F4-21088C11186E}" destId="{EBA554F0-9F61-48A4-9993-35970E2938F9}" srcOrd="0" destOrd="0" presId="urn:microsoft.com/office/officeart/2005/8/layout/orgChart1"/>
    <dgm:cxn modelId="{2D8808E5-C38F-443C-B7F8-17971F49DE22}" type="presOf" srcId="{693B362B-0D0C-48DF-91F4-21088C11186E}" destId="{69E80D94-2DDC-4813-A42D-5DBACE21E7E1}" srcOrd="1" destOrd="0" presId="urn:microsoft.com/office/officeart/2005/8/layout/orgChart1"/>
    <dgm:cxn modelId="{285E66EE-4806-4DA6-B2D6-402029B876E3}" srcId="{051A7BB2-69C0-453D-8B33-215019825506}" destId="{DEF03640-878D-4166-800B-E36E59238240}" srcOrd="0" destOrd="0" parTransId="{C217FF9B-6ABF-4733-8392-8802CAB26E63}" sibTransId="{C2C475D1-38FC-4237-BC73-AB1FAA58924E}"/>
    <dgm:cxn modelId="{45D81FB4-6523-4D76-9AC7-5A2D0E6E897B}" type="presParOf" srcId="{E9A843F7-03D7-45AB-829C-017E62DB446A}" destId="{71CFB820-A780-4806-895E-4D5052F28D91}" srcOrd="0" destOrd="0" presId="urn:microsoft.com/office/officeart/2005/8/layout/orgChart1"/>
    <dgm:cxn modelId="{A2556FA0-A74D-44E9-A304-CFD77F6219C8}" type="presParOf" srcId="{71CFB820-A780-4806-895E-4D5052F28D91}" destId="{F696F1A8-79E6-4F86-BA3D-0EFDBDC13D50}" srcOrd="0" destOrd="0" presId="urn:microsoft.com/office/officeart/2005/8/layout/orgChart1"/>
    <dgm:cxn modelId="{31A65152-0A8E-4DE8-A05A-182BCC31A8F4}" type="presParOf" srcId="{F696F1A8-79E6-4F86-BA3D-0EFDBDC13D50}" destId="{76062325-DE3D-4B46-AAAB-B6056D4CDD42}" srcOrd="0" destOrd="0" presId="urn:microsoft.com/office/officeart/2005/8/layout/orgChart1"/>
    <dgm:cxn modelId="{18A8B052-348B-4299-8912-9A8EA675251C}" type="presParOf" srcId="{F696F1A8-79E6-4F86-BA3D-0EFDBDC13D50}" destId="{D5706BFB-CE9D-4A76-80C6-1A8AA025C4EC}" srcOrd="1" destOrd="0" presId="urn:microsoft.com/office/officeart/2005/8/layout/orgChart1"/>
    <dgm:cxn modelId="{4F0CCC15-F85E-4169-BA44-FDB4C8A5B7B2}" type="presParOf" srcId="{71CFB820-A780-4806-895E-4D5052F28D91}" destId="{D731F0C5-727D-4976-B8E5-04E0502DCC39}" srcOrd="1" destOrd="0" presId="urn:microsoft.com/office/officeart/2005/8/layout/orgChart1"/>
    <dgm:cxn modelId="{D8C6D07A-B571-411A-981A-CF976F19D193}" type="presParOf" srcId="{D731F0C5-727D-4976-B8E5-04E0502DCC39}" destId="{DE1CFB41-60E2-4177-844D-A63A95538556}" srcOrd="0" destOrd="0" presId="urn:microsoft.com/office/officeart/2005/8/layout/orgChart1"/>
    <dgm:cxn modelId="{7F41EB8E-0050-44AD-8C32-A76542523961}" type="presParOf" srcId="{D731F0C5-727D-4976-B8E5-04E0502DCC39}" destId="{CC307075-99EF-4AFF-85B2-51DEF6425380}" srcOrd="1" destOrd="0" presId="urn:microsoft.com/office/officeart/2005/8/layout/orgChart1"/>
    <dgm:cxn modelId="{CEF17710-61E9-40A6-A478-9B60BA8B3D12}" type="presParOf" srcId="{CC307075-99EF-4AFF-85B2-51DEF6425380}" destId="{882B96C2-98C1-4B0E-A130-2675AF683A85}" srcOrd="0" destOrd="0" presId="urn:microsoft.com/office/officeart/2005/8/layout/orgChart1"/>
    <dgm:cxn modelId="{F6EC97E7-4D6D-4EED-93AA-EBC713223A4C}" type="presParOf" srcId="{882B96C2-98C1-4B0E-A130-2675AF683A85}" destId="{6742D779-DF05-4CCB-AE8B-76CCDCCCFC7F}" srcOrd="0" destOrd="0" presId="urn:microsoft.com/office/officeart/2005/8/layout/orgChart1"/>
    <dgm:cxn modelId="{1EEA0BB0-C34E-49EA-AB78-3D0D5EDCE5CE}" type="presParOf" srcId="{882B96C2-98C1-4B0E-A130-2675AF683A85}" destId="{4BC0F0FD-7EF2-46F1-B3C4-750DFA4F5302}" srcOrd="1" destOrd="0" presId="urn:microsoft.com/office/officeart/2005/8/layout/orgChart1"/>
    <dgm:cxn modelId="{43E20A29-6B7C-44B8-B194-72B955299CE8}" type="presParOf" srcId="{CC307075-99EF-4AFF-85B2-51DEF6425380}" destId="{26409BD7-9865-4CDA-A2F2-A96C3A4C8700}" srcOrd="1" destOrd="0" presId="urn:microsoft.com/office/officeart/2005/8/layout/orgChart1"/>
    <dgm:cxn modelId="{8EDF258A-0CFC-4780-94F2-325348602FD8}" type="presParOf" srcId="{CC307075-99EF-4AFF-85B2-51DEF6425380}" destId="{2E718D65-AC5F-48D0-84C2-42668BB77835}" srcOrd="2" destOrd="0" presId="urn:microsoft.com/office/officeart/2005/8/layout/orgChart1"/>
    <dgm:cxn modelId="{6C9540AE-6B5C-40C5-8D29-F99208BDEE0B}" type="presParOf" srcId="{D731F0C5-727D-4976-B8E5-04E0502DCC39}" destId="{021C254C-6420-4F27-B5D2-5D89882BA220}" srcOrd="2" destOrd="0" presId="urn:microsoft.com/office/officeart/2005/8/layout/orgChart1"/>
    <dgm:cxn modelId="{298F0570-46FF-4493-ACCD-88874EBADF50}" type="presParOf" srcId="{D731F0C5-727D-4976-B8E5-04E0502DCC39}" destId="{A018B7E9-4B93-4437-BD25-7B1871EFC31C}" srcOrd="3" destOrd="0" presId="urn:microsoft.com/office/officeart/2005/8/layout/orgChart1"/>
    <dgm:cxn modelId="{495EB51F-9394-4363-87EB-3F98AA11486B}" type="presParOf" srcId="{A018B7E9-4B93-4437-BD25-7B1871EFC31C}" destId="{423DB1CB-CBCF-4C4C-9E1B-0C9DBF3919B1}" srcOrd="0" destOrd="0" presId="urn:microsoft.com/office/officeart/2005/8/layout/orgChart1"/>
    <dgm:cxn modelId="{2972CA88-BAAB-4A0B-82AB-04BAC1909EBE}" type="presParOf" srcId="{423DB1CB-CBCF-4C4C-9E1B-0C9DBF3919B1}" destId="{EBA554F0-9F61-48A4-9993-35970E2938F9}" srcOrd="0" destOrd="0" presId="urn:microsoft.com/office/officeart/2005/8/layout/orgChart1"/>
    <dgm:cxn modelId="{6E75AB13-DBC3-4A1E-97CA-2C0351F28F09}" type="presParOf" srcId="{423DB1CB-CBCF-4C4C-9E1B-0C9DBF3919B1}" destId="{69E80D94-2DDC-4813-A42D-5DBACE21E7E1}" srcOrd="1" destOrd="0" presId="urn:microsoft.com/office/officeart/2005/8/layout/orgChart1"/>
    <dgm:cxn modelId="{892E968D-C3B9-4B77-8B36-8C7C14F90B30}" type="presParOf" srcId="{A018B7E9-4B93-4437-BD25-7B1871EFC31C}" destId="{296E3ACB-DE78-4948-964F-99EA9903CF7A}" srcOrd="1" destOrd="0" presId="urn:microsoft.com/office/officeart/2005/8/layout/orgChart1"/>
    <dgm:cxn modelId="{FE272814-DE1D-462A-8080-4DA139A4A6CB}" type="presParOf" srcId="{A018B7E9-4B93-4437-BD25-7B1871EFC31C}" destId="{6231C5F0-F786-44A2-A2A2-1FABE22DDDF6}" srcOrd="2" destOrd="0" presId="urn:microsoft.com/office/officeart/2005/8/layout/orgChart1"/>
    <dgm:cxn modelId="{693E888E-55C7-4009-A2C4-0A4A0EDD4491}" type="presParOf" srcId="{71CFB820-A780-4806-895E-4D5052F28D91}" destId="{B63F85D6-BC9C-4FEF-A1F1-C65D3DD4E6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99D3D-3C84-489D-9E3E-BBC76F16B136}">
      <dsp:nvSpPr>
        <dsp:cNvPr id="0" name=""/>
        <dsp:cNvSpPr/>
      </dsp:nvSpPr>
      <dsp:spPr>
        <a:xfrm>
          <a:off x="0" y="44946"/>
          <a:ext cx="7393961" cy="1103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Overview of HCAHPS</a:t>
          </a:r>
        </a:p>
      </dsp:txBody>
      <dsp:txXfrm>
        <a:off x="53859" y="98805"/>
        <a:ext cx="7286243" cy="995592"/>
      </dsp:txXfrm>
    </dsp:sp>
    <dsp:sp modelId="{063E4966-2A17-4F72-B36D-F46F420A4BF6}">
      <dsp:nvSpPr>
        <dsp:cNvPr id="0" name=""/>
        <dsp:cNvSpPr/>
      </dsp:nvSpPr>
      <dsp:spPr>
        <a:xfrm>
          <a:off x="0" y="1148256"/>
          <a:ext cx="7393961" cy="247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758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Sampling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“Top Box” Methodology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Life Cycle of a Survey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HCAHPS National Performance</a:t>
          </a:r>
        </a:p>
      </dsp:txBody>
      <dsp:txXfrm>
        <a:off x="0" y="1148256"/>
        <a:ext cx="7393961" cy="2475720"/>
      </dsp:txXfrm>
    </dsp:sp>
    <dsp:sp modelId="{DC1753E7-9D48-4F35-BD73-28F2CC3AD774}">
      <dsp:nvSpPr>
        <dsp:cNvPr id="0" name=""/>
        <dsp:cNvSpPr/>
      </dsp:nvSpPr>
      <dsp:spPr>
        <a:xfrm>
          <a:off x="0" y="3623976"/>
          <a:ext cx="7393961" cy="1103310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HCAHPS Star Ratings</a:t>
          </a:r>
        </a:p>
      </dsp:txBody>
      <dsp:txXfrm>
        <a:off x="53859" y="3677835"/>
        <a:ext cx="7286243" cy="995592"/>
      </dsp:txXfrm>
    </dsp:sp>
    <dsp:sp modelId="{C3C43804-017C-40C0-8ADE-2CCD684CC298}">
      <dsp:nvSpPr>
        <dsp:cNvPr id="0" name=""/>
        <dsp:cNvSpPr/>
      </dsp:nvSpPr>
      <dsp:spPr>
        <a:xfrm>
          <a:off x="0" y="4859767"/>
          <a:ext cx="7393961" cy="110331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JLM Power BI Survey Reports</a:t>
          </a:r>
        </a:p>
      </dsp:txBody>
      <dsp:txXfrm>
        <a:off x="53859" y="4913626"/>
        <a:ext cx="7286243" cy="995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F30FA-4AD4-4E33-82D8-6C3470E9AE24}">
      <dsp:nvSpPr>
        <dsp:cNvPr id="0" name=""/>
        <dsp:cNvSpPr/>
      </dsp:nvSpPr>
      <dsp:spPr>
        <a:xfrm>
          <a:off x="707183" y="2642"/>
          <a:ext cx="4179053" cy="31195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Patients discharged from short-term, acute care hospitals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Age 18 years or over.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Non-Psychiatric DRG/principal diagnosis at discharge.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At least one overnight stay.</a:t>
          </a:r>
        </a:p>
      </dsp:txBody>
      <dsp:txXfrm>
        <a:off x="780278" y="75737"/>
        <a:ext cx="4032863" cy="3046479"/>
      </dsp:txXfrm>
    </dsp:sp>
    <dsp:sp modelId="{69B6788C-15AE-48EB-8464-6B6C85725FB1}">
      <dsp:nvSpPr>
        <dsp:cNvPr id="0" name=""/>
        <dsp:cNvSpPr/>
      </dsp:nvSpPr>
      <dsp:spPr>
        <a:xfrm>
          <a:off x="707183" y="3122217"/>
          <a:ext cx="4179053" cy="1341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Eligible patients are:</a:t>
          </a:r>
        </a:p>
      </dsp:txBody>
      <dsp:txXfrm>
        <a:off x="707183" y="3122217"/>
        <a:ext cx="2942995" cy="1341417"/>
      </dsp:txXfrm>
    </dsp:sp>
    <dsp:sp modelId="{5E46E0A6-258A-410A-8EB8-896D97DDB525}">
      <dsp:nvSpPr>
        <dsp:cNvPr id="0" name=""/>
        <dsp:cNvSpPr/>
      </dsp:nvSpPr>
      <dsp:spPr>
        <a:xfrm>
          <a:off x="3768396" y="3335289"/>
          <a:ext cx="1462668" cy="14626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86EEB-CD87-41DA-8955-00902A58ABB1}">
      <dsp:nvSpPr>
        <dsp:cNvPr id="0" name=""/>
        <dsp:cNvSpPr/>
      </dsp:nvSpPr>
      <dsp:spPr>
        <a:xfrm>
          <a:off x="5593432" y="2642"/>
          <a:ext cx="4179053" cy="31195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“No publicity” patients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Patients admitted to hospital within Police custody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Discharges with a foreign home address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Discharges to Hospice/Nursing Home/SNF </a:t>
          </a:r>
        </a:p>
      </dsp:txBody>
      <dsp:txXfrm>
        <a:off x="5666527" y="75737"/>
        <a:ext cx="4032863" cy="3046479"/>
      </dsp:txXfrm>
    </dsp:sp>
    <dsp:sp modelId="{F9EC163B-9244-4FA9-987D-D7327B7D6A9D}">
      <dsp:nvSpPr>
        <dsp:cNvPr id="0" name=""/>
        <dsp:cNvSpPr/>
      </dsp:nvSpPr>
      <dsp:spPr>
        <a:xfrm>
          <a:off x="5593432" y="3122217"/>
          <a:ext cx="4179053" cy="1341417"/>
        </a:xfrm>
        <a:prstGeom prst="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5875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Excluded Patients</a:t>
          </a:r>
        </a:p>
      </dsp:txBody>
      <dsp:txXfrm>
        <a:off x="5593432" y="3122217"/>
        <a:ext cx="2942995" cy="1341417"/>
      </dsp:txXfrm>
    </dsp:sp>
    <dsp:sp modelId="{9D8EBEC0-1EC4-4CBB-9DC8-1D595E4EB2A4}">
      <dsp:nvSpPr>
        <dsp:cNvPr id="0" name=""/>
        <dsp:cNvSpPr/>
      </dsp:nvSpPr>
      <dsp:spPr>
        <a:xfrm>
          <a:off x="8654646" y="3335289"/>
          <a:ext cx="1462668" cy="146266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C254C-6420-4F27-B5D2-5D89882BA220}">
      <dsp:nvSpPr>
        <dsp:cNvPr id="0" name=""/>
        <dsp:cNvSpPr/>
      </dsp:nvSpPr>
      <dsp:spPr>
        <a:xfrm>
          <a:off x="5771321" y="1917668"/>
          <a:ext cx="2318673" cy="804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414"/>
              </a:lnTo>
              <a:lnTo>
                <a:pt x="2318673" y="402414"/>
              </a:lnTo>
              <a:lnTo>
                <a:pt x="2318673" y="80482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CFB41-60E2-4177-844D-A63A95538556}">
      <dsp:nvSpPr>
        <dsp:cNvPr id="0" name=""/>
        <dsp:cNvSpPr/>
      </dsp:nvSpPr>
      <dsp:spPr>
        <a:xfrm>
          <a:off x="3452647" y="1917668"/>
          <a:ext cx="2318673" cy="804828"/>
        </a:xfrm>
        <a:custGeom>
          <a:avLst/>
          <a:gdLst/>
          <a:ahLst/>
          <a:cxnLst/>
          <a:rect l="0" t="0" r="0" b="0"/>
          <a:pathLst>
            <a:path>
              <a:moveTo>
                <a:pt x="2318673" y="0"/>
              </a:moveTo>
              <a:lnTo>
                <a:pt x="2318673" y="402414"/>
              </a:lnTo>
              <a:lnTo>
                <a:pt x="0" y="402414"/>
              </a:lnTo>
              <a:lnTo>
                <a:pt x="0" y="80482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62325-DE3D-4B46-AAAB-B6056D4CDD42}">
      <dsp:nvSpPr>
        <dsp:cNvPr id="0" name=""/>
        <dsp:cNvSpPr/>
      </dsp:nvSpPr>
      <dsp:spPr>
        <a:xfrm>
          <a:off x="2757505" y="1409"/>
          <a:ext cx="6027631" cy="191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Before scores are published to the public, HCAHPS scores are also mix and mode adjusted.</a:t>
          </a:r>
        </a:p>
      </dsp:txBody>
      <dsp:txXfrm>
        <a:off x="2757505" y="1409"/>
        <a:ext cx="6027631" cy="1916259"/>
      </dsp:txXfrm>
    </dsp:sp>
    <dsp:sp modelId="{6742D779-DF05-4CCB-AE8B-76CCDCCCFC7F}">
      <dsp:nvSpPr>
        <dsp:cNvPr id="0" name=""/>
        <dsp:cNvSpPr/>
      </dsp:nvSpPr>
      <dsp:spPr>
        <a:xfrm>
          <a:off x="1536388" y="2722497"/>
          <a:ext cx="3832518" cy="191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Patient Mix (Determined by patient populations, service line, demographics, etc..)</a:t>
          </a:r>
        </a:p>
      </dsp:txBody>
      <dsp:txXfrm>
        <a:off x="1536388" y="2722497"/>
        <a:ext cx="3832518" cy="1916259"/>
      </dsp:txXfrm>
    </dsp:sp>
    <dsp:sp modelId="{EBA554F0-9F61-48A4-9993-35970E2938F9}">
      <dsp:nvSpPr>
        <dsp:cNvPr id="0" name=""/>
        <dsp:cNvSpPr/>
      </dsp:nvSpPr>
      <dsp:spPr>
        <a:xfrm>
          <a:off x="6173735" y="2722497"/>
          <a:ext cx="3832518" cy="191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Mode Adjusted by Survey Type (Phone only, mixed, IVR)</a:t>
          </a:r>
        </a:p>
      </dsp:txBody>
      <dsp:txXfrm>
        <a:off x="6173735" y="2722497"/>
        <a:ext cx="3832518" cy="191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08D1C-0F4C-4090-A038-B003583A6163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4A5D-BF73-4AAE-A606-919489F53C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9pPr>
          </a:lstStyle>
          <a:p>
            <a:fld id="{98C712CD-A40E-4E80-8079-2CC5E1AEA451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69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649243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="1" spc="-50" baseline="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9999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29026" y="6448431"/>
            <a:ext cx="1167619" cy="365125"/>
          </a:xfrm>
        </p:spPr>
        <p:txBody>
          <a:bodyPr/>
          <a:lstStyle>
            <a:lvl1pPr>
              <a:defRPr sz="1050"/>
            </a:lvl1pPr>
          </a:lstStyle>
          <a:p>
            <a:fld id="{D5BB6FDB-CB08-491C-8E8B-ED48FC9CA803}" type="datetime1">
              <a:rPr lang="en-US" smtClean="0"/>
              <a:t>2/20/2023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98" y="6494649"/>
            <a:ext cx="2957605" cy="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6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B118-C25B-44E1-A5F4-AE5D4C990A3C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0A8-8374-4ACB-B396-10507C999A7A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2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649243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="1" spc="-50" baseline="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9999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29026" y="6448431"/>
            <a:ext cx="1167619" cy="365125"/>
          </a:xfrm>
        </p:spPr>
        <p:txBody>
          <a:bodyPr/>
          <a:lstStyle>
            <a:lvl1pPr>
              <a:defRPr sz="1050"/>
            </a:lvl1pPr>
          </a:lstStyle>
          <a:p>
            <a:fld id="{D5BB6FDB-CB08-491C-8E8B-ED48FC9CA803}" type="datetime1">
              <a:rPr lang="en-US" smtClean="0"/>
              <a:pPr/>
              <a:t>2/20/2023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98" y="6494649"/>
            <a:ext cx="2957605" cy="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1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4556" y="1298714"/>
            <a:ext cx="11542643" cy="4829593"/>
          </a:xfrm>
        </p:spPr>
        <p:txBody>
          <a:bodyPr/>
          <a:lstStyle>
            <a:lvl1pPr marL="91440" indent="-91440">
              <a:buFont typeface="Wingdings" panose="05000000000000000000" pitchFamily="2" charset="2"/>
              <a:buChar char="Ø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Click to edit Master text styles</a:t>
            </a:r>
          </a:p>
          <a:p>
            <a:pPr lvl="2"/>
            <a:r>
              <a:rPr lang="en-US" dirty="0"/>
              <a:t> Second level</a:t>
            </a:r>
          </a:p>
          <a:p>
            <a:pPr lvl="3"/>
            <a:r>
              <a:rPr lang="en-US" dirty="0"/>
              <a:t> Third level</a:t>
            </a:r>
          </a:p>
          <a:p>
            <a:pPr lvl="4"/>
            <a:r>
              <a:rPr lang="en-US" dirty="0"/>
              <a:t> 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C711-EE3F-41E5-9E74-8A303B4A7992}" type="datetime1">
              <a:rPr lang="en-US" smtClean="0"/>
              <a:pPr/>
              <a:t>2/20/2023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EEB-654A-4D69-99D2-897F417B10A3}" type="datetime1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6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104063" cy="62395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153" y="231564"/>
            <a:ext cx="7393961" cy="60080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16992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33278" y="6459785"/>
            <a:ext cx="74078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dirty="0">
                <a:solidFill>
                  <a:srgbClr val="455F51"/>
                </a:solidFill>
              </a:rPr>
              <a:t>* www.hcahpsonline.org</a:t>
            </a:r>
          </a:p>
        </p:txBody>
      </p:sp>
      <p:pic>
        <p:nvPicPr>
          <p:cNvPr id="10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" y="6412450"/>
            <a:ext cx="2957605" cy="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7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9743" y="286604"/>
            <a:ext cx="11587397" cy="10247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9743" y="1585569"/>
            <a:ext cx="5756224" cy="4560398"/>
          </a:xfrm>
        </p:spPr>
        <p:txBody>
          <a:bodyPr/>
          <a:lstStyle>
            <a:lvl1pPr marL="91440" indent="-9144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7822" y="1585569"/>
            <a:ext cx="5609318" cy="4560398"/>
          </a:xfrm>
        </p:spPr>
        <p:txBody>
          <a:bodyPr/>
          <a:lstStyle>
            <a:lvl1pPr marL="91440" indent="-9144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3CB-BA7E-46DF-858F-C1AAE0BDB880}" type="datetime1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30325" y="6403513"/>
            <a:ext cx="6991643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* www.hcahpsonline.org</a:t>
            </a:r>
          </a:p>
        </p:txBody>
      </p:sp>
    </p:spTree>
    <p:extLst>
      <p:ext uri="{BB962C8B-B14F-4D97-AF65-F5344CB8AC3E}">
        <p14:creationId xmlns:p14="http://schemas.microsoft.com/office/powerpoint/2010/main" val="90574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9725" y="330305"/>
            <a:ext cx="11257613" cy="912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725" y="1539885"/>
            <a:ext cx="566839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725" y="2431372"/>
            <a:ext cx="5668392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088" y="1522633"/>
            <a:ext cx="542425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088" y="2338814"/>
            <a:ext cx="542425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6163-85AF-454F-9B9E-C5FDAC879F4E}" type="datetime1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30325" y="6403513"/>
            <a:ext cx="6991643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* www.hcahpsonline.org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F48C-8FD1-4DFF-AFC4-1DDB22B379CC}" type="datetime1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6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4556" y="1298714"/>
            <a:ext cx="11542643" cy="4829593"/>
          </a:xfrm>
        </p:spPr>
        <p:txBody>
          <a:bodyPr/>
          <a:lstStyle>
            <a:lvl1pPr marL="91440" indent="-91440">
              <a:buFont typeface="Wingdings" panose="05000000000000000000" pitchFamily="2" charset="2"/>
              <a:buChar char="Ø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Click to edit Master text styles</a:t>
            </a:r>
          </a:p>
          <a:p>
            <a:pPr lvl="2"/>
            <a:r>
              <a:rPr lang="en-US" dirty="0"/>
              <a:t> Second level</a:t>
            </a:r>
          </a:p>
          <a:p>
            <a:pPr lvl="3"/>
            <a:r>
              <a:rPr lang="en-US" dirty="0"/>
              <a:t> Third level</a:t>
            </a:r>
          </a:p>
          <a:p>
            <a:pPr lvl="4"/>
            <a:r>
              <a:rPr lang="en-US" dirty="0"/>
              <a:t> 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C711-EE3F-41E5-9E74-8A303B4A7992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* www.hcahpsonline.org</a:t>
            </a:r>
          </a:p>
        </p:txBody>
      </p:sp>
    </p:spTree>
    <p:extLst>
      <p:ext uri="{BB962C8B-B14F-4D97-AF65-F5344CB8AC3E}">
        <p14:creationId xmlns:p14="http://schemas.microsoft.com/office/powerpoint/2010/main" val="2286415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D3F7-AC43-4F5E-A1D3-8190D0DE72E8}" type="datetime1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30325" y="6403513"/>
            <a:ext cx="6991643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* www.hcahpsonline.org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90" y="6449731"/>
            <a:ext cx="2957605" cy="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B118-C25B-44E1-A5F4-AE5D4C990A3C}" type="datetime1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0325" y="6403513"/>
            <a:ext cx="6991643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* www.hcahpsonline.org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2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0A8-8374-4ACB-B396-10507C999A7A}" type="datetime1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0325" y="6403513"/>
            <a:ext cx="6991643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* www.hcahpsonline.org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EEB-654A-4D69-99D2-897F417B10A3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6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104063" cy="62395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153" y="231564"/>
            <a:ext cx="7393961" cy="60080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16992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33278" y="6459785"/>
            <a:ext cx="7407836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* www.hcahpsonline.org</a:t>
            </a:r>
          </a:p>
        </p:txBody>
      </p:sp>
      <p:pic>
        <p:nvPicPr>
          <p:cNvPr id="10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" y="6412450"/>
            <a:ext cx="2957605" cy="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9743" y="286604"/>
            <a:ext cx="11587397" cy="10247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9743" y="1585569"/>
            <a:ext cx="5756224" cy="4560398"/>
          </a:xfrm>
        </p:spPr>
        <p:txBody>
          <a:bodyPr/>
          <a:lstStyle>
            <a:lvl1pPr marL="91440" indent="-9144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7822" y="1585569"/>
            <a:ext cx="5609318" cy="4560398"/>
          </a:xfrm>
        </p:spPr>
        <p:txBody>
          <a:bodyPr/>
          <a:lstStyle>
            <a:lvl1pPr marL="91440" indent="-9144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3CB-BA7E-46DF-858F-C1AAE0BDB880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</p:spTree>
    <p:extLst>
      <p:ext uri="{BB962C8B-B14F-4D97-AF65-F5344CB8AC3E}">
        <p14:creationId xmlns:p14="http://schemas.microsoft.com/office/powerpoint/2010/main" val="75357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9725" y="330305"/>
            <a:ext cx="11257613" cy="912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725" y="1539885"/>
            <a:ext cx="566839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725" y="2431372"/>
            <a:ext cx="5668392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088" y="1522633"/>
            <a:ext cx="542425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088" y="2338814"/>
            <a:ext cx="542425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6163-85AF-454F-9B9E-C5FDAC879F4E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0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F48C-8FD1-4DFF-AFC4-1DDB22B379CC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6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D3F7-AC43-4F5E-A1D3-8190D0DE72E8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88117" y="5883183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90" y="6449731"/>
            <a:ext cx="2957605" cy="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3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283185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557" y="286604"/>
            <a:ext cx="11542643" cy="101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77" y="1399262"/>
            <a:ext cx="11542643" cy="48295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1"/>
            <a:r>
              <a:rPr lang="en-US" dirty="0"/>
              <a:t> Click to edit Master text styles</a:t>
            </a:r>
          </a:p>
          <a:p>
            <a:pPr lvl="2"/>
            <a:r>
              <a:rPr lang="en-US" dirty="0"/>
              <a:t> Second level</a:t>
            </a:r>
          </a:p>
          <a:p>
            <a:pPr lvl="3"/>
            <a:r>
              <a:rPr lang="en-US" dirty="0"/>
              <a:t> Third level</a:t>
            </a:r>
          </a:p>
          <a:p>
            <a:pPr lvl="4"/>
            <a:r>
              <a:rPr lang="en-US" dirty="0"/>
              <a:t> Fourth level</a:t>
            </a:r>
          </a:p>
          <a:p>
            <a:pPr lvl="5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019" y="6403513"/>
            <a:ext cx="1350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9999"/>
                </a:solidFill>
              </a:defRPr>
            </a:lvl1pPr>
          </a:lstStyle>
          <a:p>
            <a:fld id="{1F8C434D-A681-47CE-96F5-0A709DDED979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0325" y="6403513"/>
            <a:ext cx="699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* www.hcahpsonline.org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4184" y="1287272"/>
            <a:ext cx="11280251" cy="11442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90" y="6449731"/>
            <a:ext cx="2957605" cy="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5" r:id="rId4"/>
    <p:sldLayoutId id="2147483711" r:id="rId5"/>
    <p:sldLayoutId id="2147483712" r:id="rId6"/>
    <p:sldLayoutId id="2147483713" r:id="rId7"/>
    <p:sldLayoutId id="2147483714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b="1" kern="1200" spc="-50" baseline="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Blip>
          <a:blip r:embed="rId14"/>
        </a:buBlip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Wingdings" panose="05000000000000000000" pitchFamily="2" charset="2"/>
        <a:buChar char="Ø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283185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557" y="286604"/>
            <a:ext cx="11542643" cy="101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77" y="1399262"/>
            <a:ext cx="11542643" cy="48295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1"/>
            <a:r>
              <a:rPr lang="en-US" dirty="0"/>
              <a:t> Click to edit Master text styles</a:t>
            </a:r>
          </a:p>
          <a:p>
            <a:pPr lvl="2"/>
            <a:r>
              <a:rPr lang="en-US" dirty="0"/>
              <a:t> Second level</a:t>
            </a:r>
          </a:p>
          <a:p>
            <a:pPr lvl="3"/>
            <a:r>
              <a:rPr lang="en-US" dirty="0"/>
              <a:t> Third level</a:t>
            </a:r>
          </a:p>
          <a:p>
            <a:pPr lvl="4"/>
            <a:r>
              <a:rPr lang="en-US" dirty="0"/>
              <a:t> Fourth level</a:t>
            </a:r>
          </a:p>
          <a:p>
            <a:pPr lvl="5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019" y="6403513"/>
            <a:ext cx="1350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9999"/>
                </a:solidFill>
              </a:defRPr>
            </a:lvl1pPr>
          </a:lstStyle>
          <a:p>
            <a:fld id="{1F8C434D-A681-47CE-96F5-0A709DDED979}" type="datetime1">
              <a:rPr lang="en-US" smtClean="0"/>
              <a:pPr/>
              <a:t>2/20/2023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4184" y="1287272"/>
            <a:ext cx="11280251" cy="11442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jlmorganandassociates.com/images/jl-morgan-logo-we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880" y="6476478"/>
            <a:ext cx="2377440" cy="2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b="1" kern="1200" spc="-50" baseline="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Blip>
          <a:blip r:embed="rId14"/>
        </a:buBlip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Wingdings" panose="05000000000000000000" pitchFamily="2" charset="2"/>
        <a:buChar char="Ø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jlm-solutions.com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06173" y="6540911"/>
            <a:ext cx="2085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i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Finding the pulse of your business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BB5C5A-9779-9BC8-2A69-FEC932901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HCAHPS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228F915-2364-B57A-36D7-742F6C2E9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589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6002" y="828582"/>
            <a:ext cx="7431742" cy="5670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84243"/>
            <a:ext cx="11541125" cy="101282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Life Cycle of a Survey (HCAHPS)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66129" y="2877671"/>
            <a:ext cx="4558553" cy="4136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 discharged from hospital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666128" y="3455408"/>
            <a:ext cx="4558553" cy="4171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Hospital assigns DRG and upload to FTP site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58552" y="4174370"/>
            <a:ext cx="4249271" cy="417183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JLM receives file, scrubs data, survey (5 Calls)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4487" y="3226809"/>
            <a:ext cx="1748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By end of third week, first week of discharges surveys begin*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560859" y="4061012"/>
            <a:ext cx="3496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558552" y="4768821"/>
            <a:ext cx="2259107" cy="417183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(Must span 8 days)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100044" y="4782268"/>
            <a:ext cx="1586755" cy="45752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66"/>
                </a:solidFill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23737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59106" y="1025663"/>
            <a:ext cx="7431742" cy="5670836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84243"/>
            <a:ext cx="11541125" cy="101282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Life Cycle of a Survey (Discharge Outcome)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03059" y="3079376"/>
            <a:ext cx="968188" cy="457200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Pt D/C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394043" y="3065929"/>
            <a:ext cx="153119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Survey/</a:t>
            </a:r>
            <a:r>
              <a:rPr lang="en-US" dirty="0" err="1"/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2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HCAHPS Star Ratings</a:t>
            </a:r>
          </a:p>
        </p:txBody>
      </p:sp>
    </p:spTree>
    <p:extLst>
      <p:ext uri="{BB962C8B-B14F-4D97-AF65-F5344CB8AC3E}">
        <p14:creationId xmlns:p14="http://schemas.microsoft.com/office/powerpoint/2010/main" val="56986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part of the initiative to add five-star quality ratings to its Compare Web sites, the Centers for Medicare &amp; Medicaid. Services (CMS) publish HCAHPS Star Ratings on its Hospital Compare Web site.</a:t>
            </a:r>
          </a:p>
          <a:p>
            <a:pPr lvl="2"/>
            <a:r>
              <a:rPr lang="en-US" dirty="0"/>
              <a:t>Easier for consumers to spotlight excellence in healthcare quality</a:t>
            </a:r>
          </a:p>
          <a:p>
            <a:pPr lvl="2"/>
            <a:r>
              <a:rPr lang="en-US" dirty="0"/>
              <a:t>Will be based on the same HCAHPS questions</a:t>
            </a:r>
          </a:p>
          <a:p>
            <a:pPr lvl="2"/>
            <a:r>
              <a:rPr lang="en-US" dirty="0"/>
              <a:t>Star ratings for each composite plus new “HCAHPS Summary Star Rating”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www.hcahpsonline.org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2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ratings will </a:t>
            </a:r>
            <a:r>
              <a:rPr lang="en-US" b="1" u="sng" dirty="0"/>
              <a:t>NOT</a:t>
            </a:r>
            <a:r>
              <a:rPr lang="en-US" dirty="0"/>
              <a:t> follow “Top Box” methodology</a:t>
            </a:r>
          </a:p>
          <a:p>
            <a:r>
              <a:rPr lang="en-US" dirty="0"/>
              <a:t>CMS employs all survey responses in the construction of the HCAHPS Star Ratings</a:t>
            </a:r>
          </a:p>
          <a:p>
            <a:pPr lvl="2"/>
            <a:r>
              <a:rPr lang="en-US" dirty="0"/>
              <a:t>Each response assigned a score</a:t>
            </a:r>
          </a:p>
          <a:p>
            <a:pPr lvl="2"/>
            <a:r>
              <a:rPr lang="en-US" dirty="0"/>
              <a:t>Scores are calculated, assigned an average and rounded up or down</a:t>
            </a:r>
          </a:p>
          <a:p>
            <a:pPr lvl="2"/>
            <a:r>
              <a:rPr lang="en-US" dirty="0"/>
              <a:t>Final scores will be patient mix and mode adjusted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www.hcahpsonline.org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2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Methodology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www.hcahpsonline.org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09" y="1444088"/>
            <a:ext cx="8745738" cy="4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2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BI Survey Reporting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Survey Reporting Tool*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Provides snapshot regarding the patient’s experience for: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HCAHPS, Home Health, Emergency Department or Outpatient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800" dirty="0"/>
              <a:t>Available in real-time upon completion of surveys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Able to trend monthly, quarterly or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Query – Analyze multiple levels of data on demand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75968"/>
            <a:ext cx="275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JLM Proprietary Database</a:t>
            </a:r>
          </a:p>
        </p:txBody>
      </p:sp>
    </p:spTree>
    <p:extLst>
      <p:ext uri="{BB962C8B-B14F-4D97-AF65-F5344CB8AC3E}">
        <p14:creationId xmlns:p14="http://schemas.microsoft.com/office/powerpoint/2010/main" val="426027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98" y="286604"/>
            <a:ext cx="11542643" cy="1012110"/>
          </a:xfrm>
        </p:spPr>
        <p:txBody>
          <a:bodyPr>
            <a:noAutofit/>
          </a:bodyPr>
          <a:lstStyle/>
          <a:p>
            <a:r>
              <a:rPr lang="en-US" sz="4800" dirty="0"/>
              <a:t>Getting the most out of Solutions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6998" lvl="2" indent="-742950">
              <a:buFont typeface="+mj-lt"/>
              <a:buAutoNum type="arabicPeriod"/>
            </a:pPr>
            <a:r>
              <a:rPr lang="en-US" sz="3600" dirty="0"/>
              <a:t>Run high level reports to identify trends or areas for improvement.</a:t>
            </a:r>
          </a:p>
          <a:p>
            <a:pPr marL="1126998" lvl="2" indent="-742950">
              <a:buFont typeface="+mj-lt"/>
              <a:buAutoNum type="arabicPeriod"/>
            </a:pPr>
            <a:r>
              <a:rPr lang="en-US" sz="3600" dirty="0"/>
              <a:t>Utilize Top Box and Monthly reports to drill down further to discover areas of concern.</a:t>
            </a:r>
          </a:p>
          <a:p>
            <a:pPr marL="1126998" lvl="2" indent="-742950">
              <a:buFont typeface="+mj-lt"/>
              <a:buAutoNum type="arabicPeriod"/>
            </a:pPr>
            <a:r>
              <a:rPr lang="en-US" sz="3600" dirty="0"/>
              <a:t>Share information with staff and develop action plans based on findings.</a:t>
            </a:r>
          </a:p>
          <a:p>
            <a:pPr marL="1126998" lvl="2" indent="-742950">
              <a:buFont typeface="+mj-lt"/>
              <a:buAutoNum type="arabicPeriod"/>
            </a:pPr>
            <a:r>
              <a:rPr lang="en-US" dirty="0"/>
              <a:t>Compare your data to the national data.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956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of Any USA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Any USA Hospital wants to evaluate their HCAHPS scores and see where there is room for improvement.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Need to run reports and analyze the data on a number of levels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Run </a:t>
            </a:r>
            <a:r>
              <a:rPr lang="en-US" sz="3200" dirty="0">
                <a:solidFill>
                  <a:srgbClr val="009999"/>
                </a:solidFill>
              </a:rPr>
              <a:t>Solutions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99"/>
                </a:solidFill>
              </a:rPr>
              <a:t>Database</a:t>
            </a:r>
            <a:r>
              <a:rPr lang="en-US" sz="3200" dirty="0"/>
              <a:t> reports to accomplish: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Standard Survey data Percentage information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Data Comparisons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HCAHPS Tables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Percentile Rating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Query for further analysis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1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r>
              <a:rPr lang="en-US" altLang="en-US" dirty="0"/>
              <a:t>Objectives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1E3CB14-C603-3C93-1B12-0D404E311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8290"/>
              </p:ext>
            </p:extLst>
          </p:nvPr>
        </p:nvGraphicFramePr>
        <p:xfrm>
          <a:off x="4447153" y="231564"/>
          <a:ext cx="7393961" cy="600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8" name="Footer Placeholder 4">
            <a:extLst>
              <a:ext uri="{FF2B5EF4-FFF2-40B4-BE49-F238E27FC236}">
                <a16:creationId xmlns:a16="http://schemas.microsoft.com/office/drawing/2014/main" id="{D11C5B6A-B65D-82FD-A460-FF6EDE2C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3278" y="6459785"/>
            <a:ext cx="7407836" cy="365125"/>
          </a:xfrm>
        </p:spPr>
        <p:txBody>
          <a:bodyPr/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455F51"/>
                </a:solidFill>
              </a:rPr>
              <a:t>* www.hcahpsonline.org</a:t>
            </a:r>
          </a:p>
        </p:txBody>
      </p:sp>
    </p:spTree>
    <p:extLst>
      <p:ext uri="{BB962C8B-B14F-4D97-AF65-F5344CB8AC3E}">
        <p14:creationId xmlns:p14="http://schemas.microsoft.com/office/powerpoint/2010/main" val="37135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61365"/>
            <a:ext cx="3222171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1996" y="161365"/>
            <a:ext cx="8595834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25" y="352106"/>
            <a:ext cx="314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Login to client site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145" y="1059543"/>
            <a:ext cx="3043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Login to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https://jlm-solutions.com/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Enter Username and Password (contact JLM if you do not have a username assigned.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CA77D-4F5D-5580-C8AC-25B314AE8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602" y="349090"/>
            <a:ext cx="7738622" cy="58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61365"/>
            <a:ext cx="3222171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1996" y="161365"/>
            <a:ext cx="8595834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92" y="410399"/>
            <a:ext cx="314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Running a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145" y="5926842"/>
            <a:ext cx="3208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https://www.jlm-solutions.com/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452" y="5645929"/>
            <a:ext cx="314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00"/>
                </a:solidFill>
              </a:rPr>
              <a:t>Client Login: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145" y="1059543"/>
            <a:ext cx="3043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From this page, you can decide to select “Reports” or run a query from the database.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You have the option to run a report and export the data, depending on which JLM service you have.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you click “CMS </a:t>
            </a:r>
            <a:r>
              <a:rPr lang="en-US" dirty="0" err="1">
                <a:solidFill>
                  <a:srgbClr val="000000"/>
                </a:solidFill>
              </a:rPr>
              <a:t>Hcahps</a:t>
            </a:r>
            <a:r>
              <a:rPr lang="en-US" dirty="0">
                <a:solidFill>
                  <a:srgbClr val="000000"/>
                </a:solidFill>
              </a:rPr>
              <a:t> Inpatient” you will be directed to the page and you will type in the “facility” and the date range you are looking for.</a:t>
            </a:r>
          </a:p>
          <a:p>
            <a:pPr marL="342900" indent="-342900">
              <a:buFontTx/>
              <a:buAutoNum type="arabicPeriod" startAt="2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B3609-DA66-F332-EDF4-21229B0F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6" y="137721"/>
            <a:ext cx="8270473" cy="33378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18898" y="822947"/>
            <a:ext cx="926608" cy="236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B56583-8A59-E24C-4EE4-9DE3158EB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35" y="3405517"/>
            <a:ext cx="7940237" cy="29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61365"/>
            <a:ext cx="3222171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1996" y="161365"/>
            <a:ext cx="8595834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147" y="1353007"/>
            <a:ext cx="314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Report Examples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045" y="415672"/>
            <a:ext cx="914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99"/>
                </a:solidFill>
              </a:rPr>
              <a:t>CMS HCAHPS National Percentile Comparison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262" y="1867264"/>
            <a:ext cx="2946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Compares your hospital against the National Rankings (50</a:t>
            </a:r>
            <a:r>
              <a:rPr lang="en-US" sz="2000" i="1" baseline="30000" dirty="0">
                <a:solidFill>
                  <a:srgbClr val="000000"/>
                </a:solidFill>
              </a:rPr>
              <a:t>th</a:t>
            </a:r>
            <a:r>
              <a:rPr lang="en-US" sz="2000" i="1" dirty="0">
                <a:solidFill>
                  <a:srgbClr val="000000"/>
                </a:solidFill>
              </a:rPr>
              <a:t>, 75</a:t>
            </a:r>
            <a:r>
              <a:rPr lang="en-US" sz="2000" i="1" baseline="30000" dirty="0">
                <a:solidFill>
                  <a:srgbClr val="000000"/>
                </a:solidFill>
              </a:rPr>
              <a:t>th</a:t>
            </a:r>
            <a:r>
              <a:rPr lang="en-US" sz="2000" i="1" dirty="0">
                <a:solidFill>
                  <a:srgbClr val="000000"/>
                </a:solidFill>
              </a:rPr>
              <a:t>, 90</a:t>
            </a:r>
            <a:r>
              <a:rPr lang="en-US" sz="2000" i="1" baseline="30000" dirty="0">
                <a:solidFill>
                  <a:srgbClr val="000000"/>
                </a:solidFill>
              </a:rPr>
              <a:t>th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CMS Mode adjusted</a:t>
            </a:r>
          </a:p>
          <a:p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0D47E1-A15D-220B-016A-73A80934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71" y="1697000"/>
            <a:ext cx="8361082" cy="37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76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61365"/>
            <a:ext cx="3222171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1996" y="161365"/>
            <a:ext cx="8595834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56" y="781784"/>
            <a:ext cx="314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Report Examples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632" y="1399206"/>
            <a:ext cx="296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999"/>
                </a:solidFill>
              </a:rPr>
              <a:t>Database Average Comparison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556" y="2541717"/>
            <a:ext cx="2710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Displays individual measures for each composite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Trend by: Decimal, Percent (Average) or Top Box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Trend up to 12 months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38F90-B631-D07F-52A8-14D4858BE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382" y="752216"/>
            <a:ext cx="8377062" cy="45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8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61365"/>
            <a:ext cx="3222171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1996" y="161365"/>
            <a:ext cx="8595834" cy="6210406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25" y="352106"/>
            <a:ext cx="314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</a:rPr>
              <a:t>Report Examples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525" y="1033129"/>
            <a:ext cx="296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999"/>
                </a:solidFill>
              </a:rPr>
              <a:t>HCAHPS TABLES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262" y="1867264"/>
            <a:ext cx="30946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Breaks down HCAHPS scores by unit, location, Physicians, DRG, Overall Rating, Age, Gender, Ethnicity, and Survey Language.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Identify largest areas for improvement by percentages.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1226" y="4209143"/>
            <a:ext cx="7997371" cy="934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612D0-B1C3-D156-5C02-6C3B1C74D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72" y="278229"/>
            <a:ext cx="8424078" cy="50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4982-6A29-CE12-1108-184BB85EA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us for more Information!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3B3F3-F8F7-D412-9E29-C571B46E7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652" y="4608019"/>
            <a:ext cx="3536495" cy="6219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Kristi </a:t>
            </a:r>
            <a:r>
              <a:rPr lang="en-US" sz="1100" dirty="0" err="1">
                <a:latin typeface="+mn-lt"/>
              </a:rPr>
              <a:t>BUrgess</a:t>
            </a:r>
            <a:endParaRPr lang="en-US" sz="11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latin typeface="+mn-lt"/>
              </a:rPr>
              <a:t>Director of Business Development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Kristi.burgess@jlm-solutions.com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72B328-2D00-915B-AFFD-6E8C022CE188}"/>
              </a:ext>
            </a:extLst>
          </p:cNvPr>
          <p:cNvSpPr txBox="1">
            <a:spLocks/>
          </p:cNvSpPr>
          <p:nvPr/>
        </p:nvSpPr>
        <p:spPr>
          <a:xfrm>
            <a:off x="1252451" y="4608020"/>
            <a:ext cx="3536495" cy="621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400" kern="1200" cap="all" spc="200" baseline="0">
                <a:solidFill>
                  <a:srgbClr val="009999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Brooke Robinson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latin typeface="+mn-lt"/>
              </a:rPr>
              <a:t>Marketing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Brooke.Robinson@jlm-solutions.com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382BDE-A42D-8F63-00E5-D4D3F4930B18}"/>
              </a:ext>
            </a:extLst>
          </p:cNvPr>
          <p:cNvSpPr txBox="1">
            <a:spLocks/>
          </p:cNvSpPr>
          <p:nvPr/>
        </p:nvSpPr>
        <p:spPr>
          <a:xfrm>
            <a:off x="7800263" y="4608019"/>
            <a:ext cx="3536495" cy="621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400" kern="1200" cap="all" spc="200" baseline="0">
                <a:solidFill>
                  <a:srgbClr val="009999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Wendy Dew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latin typeface="+mn-lt"/>
              </a:rPr>
              <a:t>HCAHPS Director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+mn-lt"/>
              </a:rPr>
              <a:t>Wendy.dew@jlm-solutions.com</a:t>
            </a:r>
          </a:p>
        </p:txBody>
      </p:sp>
    </p:spTree>
    <p:extLst>
      <p:ext uri="{BB962C8B-B14F-4D97-AF65-F5344CB8AC3E}">
        <p14:creationId xmlns:p14="http://schemas.microsoft.com/office/powerpoint/2010/main" val="79316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CAHPS?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77837" y="1406432"/>
            <a:ext cx="11409363" cy="4114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008080"/>
                </a:solidFill>
              </a:rPr>
              <a:t>C</a:t>
            </a:r>
            <a:r>
              <a:rPr lang="en-US" altLang="en-US" sz="3600" dirty="0"/>
              <a:t>onsumer </a:t>
            </a:r>
            <a:r>
              <a:rPr lang="en-US" altLang="en-US" sz="3600" b="1" dirty="0">
                <a:solidFill>
                  <a:srgbClr val="008080"/>
                </a:solidFill>
              </a:rPr>
              <a:t>A</a:t>
            </a:r>
            <a:r>
              <a:rPr lang="en-US" altLang="en-US" sz="3600" dirty="0"/>
              <a:t>ssessment of </a:t>
            </a:r>
            <a:r>
              <a:rPr lang="en-US" altLang="en-US" sz="3600" b="1" dirty="0">
                <a:solidFill>
                  <a:srgbClr val="008080"/>
                </a:solidFill>
              </a:rPr>
              <a:t>H</a:t>
            </a:r>
            <a:r>
              <a:rPr lang="en-US" altLang="en-US" sz="3600" dirty="0"/>
              <a:t>ealthcare </a:t>
            </a:r>
            <a:r>
              <a:rPr lang="en-US" altLang="en-US" sz="3600" b="1" dirty="0">
                <a:solidFill>
                  <a:srgbClr val="008080"/>
                </a:solidFill>
              </a:rPr>
              <a:t>P</a:t>
            </a:r>
            <a:r>
              <a:rPr lang="en-US" altLang="en-US" sz="3600" dirty="0"/>
              <a:t>roviders and </a:t>
            </a:r>
            <a:r>
              <a:rPr lang="en-US" altLang="en-US" sz="3600" b="1" dirty="0">
                <a:solidFill>
                  <a:srgbClr val="008080"/>
                </a:solidFill>
              </a:rPr>
              <a:t>S</a:t>
            </a:r>
            <a:r>
              <a:rPr lang="en-US" altLang="en-US" sz="3600" dirty="0"/>
              <a:t>ystems</a:t>
            </a:r>
          </a:p>
          <a:p>
            <a:pPr eaLnBrk="1" hangingPunct="1"/>
            <a:r>
              <a:rPr lang="en-US" altLang="en-US" sz="3600" dirty="0"/>
              <a:t>Developed by AHRQ to provide customers a standardized survey of 27 questions evaluating their patient experience.</a:t>
            </a:r>
          </a:p>
          <a:p>
            <a:pPr lvl="2"/>
            <a:r>
              <a:rPr lang="en-US" altLang="en-US" sz="3200" dirty="0"/>
              <a:t>Results are transparent</a:t>
            </a:r>
          </a:p>
          <a:p>
            <a:pPr lvl="2"/>
            <a:r>
              <a:rPr lang="en-US" altLang="en-US" sz="3200" dirty="0"/>
              <a:t>Can be used for comparisons</a:t>
            </a:r>
          </a:p>
          <a:p>
            <a:pPr lvl="2"/>
            <a:r>
              <a:rPr lang="en-US" altLang="en-US" sz="3200" dirty="0"/>
              <a:t>Survey result help leadership to make better informed decisions.</a:t>
            </a:r>
          </a:p>
          <a:p>
            <a:pPr lvl="2"/>
            <a:endParaRPr lang="en-US" altLang="en-US" sz="3200" dirty="0"/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30325" y="6403513"/>
            <a:ext cx="6991643" cy="365125"/>
          </a:xfrm>
        </p:spPr>
        <p:txBody>
          <a:bodyPr/>
          <a:lstStyle/>
          <a:p>
            <a:r>
              <a:rPr lang="en-US"/>
              <a:t>* www.hcahpsonline.org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7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0325" y="6403513"/>
            <a:ext cx="6991643" cy="365125"/>
          </a:xfrm>
        </p:spPr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55114"/>
            <a:ext cx="12192000" cy="1011237"/>
          </a:xfrm>
        </p:spPr>
        <p:txBody>
          <a:bodyPr/>
          <a:lstStyle/>
          <a:p>
            <a:pPr algn="ctr"/>
            <a:r>
              <a:rPr lang="en-US" dirty="0"/>
              <a:t>HCAHPS Composite Measures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53162"/>
              </p:ext>
            </p:extLst>
          </p:nvPr>
        </p:nvGraphicFramePr>
        <p:xfrm>
          <a:off x="1593369" y="989702"/>
          <a:ext cx="8860120" cy="565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Composite</a:t>
                      </a:r>
                      <a:r>
                        <a:rPr lang="en-US" baseline="0" dirty="0"/>
                        <a:t> Questions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136"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 with Nurses</a:t>
                      </a:r>
                    </a:p>
                    <a:p>
                      <a:r>
                        <a:rPr lang="en-US" sz="2000" dirty="0"/>
                        <a:t>Communication with Doctors</a:t>
                      </a:r>
                    </a:p>
                    <a:p>
                      <a:r>
                        <a:rPr lang="en-US" sz="2000" dirty="0"/>
                        <a:t>Staff Responsiveness</a:t>
                      </a:r>
                    </a:p>
                    <a:p>
                      <a:r>
                        <a:rPr lang="en-US" sz="2000" dirty="0"/>
                        <a:t>Pain Management</a:t>
                      </a:r>
                    </a:p>
                    <a:p>
                      <a:r>
                        <a:rPr lang="en-US" sz="2000" dirty="0"/>
                        <a:t>Communication about Medicines</a:t>
                      </a:r>
                    </a:p>
                    <a:p>
                      <a:r>
                        <a:rPr lang="en-US" sz="2000" dirty="0"/>
                        <a:t>Cleanliness and Quietness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Discharge Instructions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Always</a:t>
                      </a:r>
                    </a:p>
                    <a:p>
                      <a:pPr algn="ctr"/>
                      <a:r>
                        <a:rPr lang="en-US" sz="2000" dirty="0"/>
                        <a:t>Usually</a:t>
                      </a:r>
                    </a:p>
                    <a:p>
                      <a:pPr algn="ctr"/>
                      <a:r>
                        <a:rPr lang="en-US" sz="2000" dirty="0"/>
                        <a:t>Sometimes</a:t>
                      </a:r>
                    </a:p>
                    <a:p>
                      <a:pPr algn="ctr"/>
                      <a:r>
                        <a:rPr lang="en-US" sz="2000" dirty="0"/>
                        <a:t>Never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71">
                <a:tc>
                  <a:txBody>
                    <a:bodyPr/>
                    <a:lstStyle/>
                    <a:p>
                      <a:r>
                        <a:rPr lang="en-US" sz="2000" dirty="0"/>
                        <a:t>Overall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Rating from</a:t>
                      </a:r>
                      <a:r>
                        <a:rPr lang="en-US" sz="2000" baseline="0" dirty="0"/>
                        <a:t> “</a:t>
                      </a:r>
                      <a:r>
                        <a:rPr lang="en-US" sz="2000" dirty="0"/>
                        <a:t>0” (Poor) </a:t>
                      </a:r>
                      <a:r>
                        <a:rPr lang="en-US" sz="2000" b="0" dirty="0"/>
                        <a:t>to </a:t>
                      </a:r>
                    </a:p>
                    <a:p>
                      <a:pPr algn="ctr"/>
                      <a:r>
                        <a:rPr lang="en-US" sz="2000" b="1" dirty="0"/>
                        <a:t>“9/10” </a:t>
                      </a:r>
                      <a:r>
                        <a:rPr lang="en-US" sz="2000" dirty="0"/>
                        <a:t>(Excellent)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Would you recommend</a:t>
                      </a:r>
                    </a:p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Definitely</a:t>
                      </a:r>
                      <a:r>
                        <a:rPr lang="en-US" sz="2000" b="1" baseline="0" dirty="0"/>
                        <a:t> “Yes”</a:t>
                      </a:r>
                    </a:p>
                    <a:p>
                      <a:pPr algn="ctr"/>
                      <a:r>
                        <a:rPr lang="en-US" sz="2000" baseline="0" dirty="0"/>
                        <a:t>Probably “Yes”</a:t>
                      </a:r>
                    </a:p>
                    <a:p>
                      <a:pPr algn="ctr"/>
                      <a:r>
                        <a:rPr lang="en-US" sz="2000" baseline="0" dirty="0"/>
                        <a:t>No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71">
                <a:tc>
                  <a:txBody>
                    <a:bodyPr/>
                    <a:lstStyle/>
                    <a:p>
                      <a:r>
                        <a:rPr lang="en-US" sz="2000" dirty="0"/>
                        <a:t>Care Transition (Reported Oct14)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Strongly Agree</a:t>
                      </a:r>
                    </a:p>
                    <a:p>
                      <a:pPr algn="ctr"/>
                      <a:r>
                        <a:rPr lang="en-US" sz="2000" dirty="0"/>
                        <a:t>Agree</a:t>
                      </a:r>
                    </a:p>
                    <a:p>
                      <a:pPr algn="ctr"/>
                      <a:r>
                        <a:rPr lang="en-US" sz="2000" dirty="0"/>
                        <a:t>Disagree</a:t>
                      </a:r>
                    </a:p>
                    <a:p>
                      <a:pPr algn="ctr"/>
                      <a:r>
                        <a:rPr lang="en-US" sz="2000" dirty="0"/>
                        <a:t>Strongly</a:t>
                      </a:r>
                      <a:r>
                        <a:rPr lang="en-US" sz="2000" baseline="0" dirty="0"/>
                        <a:t> Disagree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96599" y="6218847"/>
            <a:ext cx="16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Bold=“Top Box”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07713" y="6429527"/>
            <a:ext cx="278340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 www.hcahpsonline.org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0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65" y="266700"/>
            <a:ext cx="1126863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Who Is Surveyed Under CMS Guidelines?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9C82A54-D703-B826-B0FE-0F262F29D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32975"/>
              </p:ext>
            </p:extLst>
          </p:nvPr>
        </p:nvGraphicFramePr>
        <p:xfrm>
          <a:off x="618565" y="1409700"/>
          <a:ext cx="108244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30325" y="6363172"/>
            <a:ext cx="6991643" cy="365125"/>
          </a:xfrm>
        </p:spPr>
        <p:txBody>
          <a:bodyPr/>
          <a:lstStyle/>
          <a:p>
            <a:r>
              <a:rPr lang="en-US"/>
              <a:t>* www.hcahpsonline.org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7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HCAHPS Methodology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8185" y="1480205"/>
            <a:ext cx="9711579" cy="4841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9999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chemeClr val="tx2"/>
                </a:solidFill>
              </a:rPr>
              <a:t>Phone methodology</a:t>
            </a:r>
          </a:p>
          <a:p>
            <a:pPr eaLnBrk="1" hangingPunct="1">
              <a:buClr>
                <a:srgbClr val="009999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chemeClr val="tx2"/>
                </a:solidFill>
              </a:rPr>
              <a:t>Standardized script</a:t>
            </a:r>
            <a:endParaRPr lang="en-US" altLang="en-US" sz="2800" dirty="0"/>
          </a:p>
          <a:p>
            <a:pPr eaLnBrk="1" hangingPunct="1">
              <a:buClr>
                <a:srgbClr val="009999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/>
              <a:t>Complex procedures</a:t>
            </a:r>
          </a:p>
          <a:p>
            <a:pPr lvl="2">
              <a:buClr>
                <a:srgbClr val="009999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Begin calls at least 48 hours after discharge.</a:t>
            </a:r>
          </a:p>
          <a:p>
            <a:pPr lvl="2">
              <a:buClr>
                <a:srgbClr val="009999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1</a:t>
            </a:r>
            <a:r>
              <a:rPr lang="en-US" altLang="en-US" sz="2200" baseline="30000" dirty="0"/>
              <a:t>st</a:t>
            </a:r>
            <a:r>
              <a:rPr lang="en-US" altLang="en-US" sz="2200" dirty="0"/>
              <a:t> call made before 42 days after discharge.</a:t>
            </a:r>
          </a:p>
          <a:p>
            <a:pPr lvl="2">
              <a:buClr>
                <a:srgbClr val="009999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5 attempts for all randomly selected patients must be at:</a:t>
            </a:r>
          </a:p>
          <a:p>
            <a:pPr lvl="3">
              <a:buClr>
                <a:srgbClr val="009999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Different times of the day.</a:t>
            </a:r>
          </a:p>
          <a:p>
            <a:pPr lvl="3">
              <a:buClr>
                <a:srgbClr val="009999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Different days of the week.</a:t>
            </a:r>
          </a:p>
          <a:p>
            <a:pPr lvl="3">
              <a:buClr>
                <a:srgbClr val="009999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Different weeks</a:t>
            </a:r>
          </a:p>
          <a:p>
            <a:pPr lvl="3">
              <a:buClr>
                <a:srgbClr val="009999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Must be over the span of 8 days.</a:t>
            </a:r>
          </a:p>
          <a:p>
            <a:pPr lvl="1" eaLnBrk="1" hangingPunct="1">
              <a:buClr>
                <a:srgbClr val="009999"/>
              </a:buClr>
              <a:buFont typeface="Courier New" panose="02070309020205020404" pitchFamily="49" charset="0"/>
              <a:buChar char="o"/>
            </a:pPr>
            <a:r>
              <a:rPr lang="en-US" altLang="en-US" sz="2600" dirty="0"/>
              <a:t>Last call completed 42 days after 1</a:t>
            </a:r>
            <a:r>
              <a:rPr lang="en-US" altLang="en-US" sz="2600" baseline="30000" dirty="0"/>
              <a:t>st</a:t>
            </a:r>
            <a:r>
              <a:rPr lang="en-US" altLang="en-US" sz="2600" dirty="0"/>
              <a:t> attempt.</a:t>
            </a:r>
          </a:p>
          <a:p>
            <a:pPr lvl="1" eaLnBrk="1" hangingPunct="1">
              <a:buClr>
                <a:srgbClr val="009999"/>
              </a:buClr>
              <a:buFont typeface="Courier New" panose="02070309020205020404" pitchFamily="49" charset="0"/>
              <a:buChar char="o"/>
            </a:pPr>
            <a:r>
              <a:rPr lang="en-US" altLang="en-US" sz="2600" dirty="0"/>
              <a:t>Survey callers can not leave voicemail.</a:t>
            </a:r>
          </a:p>
          <a:p>
            <a:pPr eaLnBrk="1" hangingPunct="1"/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30325" y="6403513"/>
            <a:ext cx="6991643" cy="365125"/>
          </a:xfrm>
        </p:spPr>
        <p:txBody>
          <a:bodyPr/>
          <a:lstStyle/>
          <a:p>
            <a:r>
              <a:rPr lang="en-US"/>
              <a:t>* www.hcahpsonline.org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1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HCAHPS Mix and Mode Adjustments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23BFEB-016F-B9A2-1AA0-A25EE0114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519152"/>
              </p:ext>
            </p:extLst>
          </p:nvPr>
        </p:nvGraphicFramePr>
        <p:xfrm>
          <a:off x="344556" y="1488141"/>
          <a:ext cx="11542643" cy="464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www.hcahpsonline.org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HCAHPS Mix and Mode Adjustments</a:t>
            </a:r>
            <a:br>
              <a:rPr lang="en-US" sz="3600" dirty="0"/>
            </a:br>
            <a:r>
              <a:rPr lang="en-US" sz="3600" dirty="0"/>
              <a:t>(Phone Survey)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31940"/>
              </p:ext>
            </p:extLst>
          </p:nvPr>
        </p:nvGraphicFramePr>
        <p:xfrm>
          <a:off x="2070847" y="1427162"/>
          <a:ext cx="7982418" cy="3762375"/>
        </p:xfrm>
        <a:graphic>
          <a:graphicData uri="http://schemas.openxmlformats.org/drawingml/2006/table">
            <a:tbl>
              <a:tblPr/>
              <a:tblGrid>
                <a:gridCol w="4699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HCAHPS Composite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 Adjustment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(Phone)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Nursing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Doctor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 Transition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Medications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Information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Cleanliness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Quietness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Would Recommend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* https://hcahpsonline.org/globalassets/hcahps/mode-patient-mix-adjustment/january_2023_mode_patient-mix_adjustment_hcahps_survey_mode_adjustment.pdf</a:t>
            </a:r>
          </a:p>
        </p:txBody>
      </p:sp>
    </p:spTree>
    <p:extLst>
      <p:ext uri="{BB962C8B-B14F-4D97-AF65-F5344CB8AC3E}">
        <p14:creationId xmlns:p14="http://schemas.microsoft.com/office/powerpoint/2010/main" val="348680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65" y="2595850"/>
            <a:ext cx="4523278" cy="3388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6" y="1298715"/>
            <a:ext cx="11542643" cy="4039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www.hcahpsonline.org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882" y="1573920"/>
            <a:ext cx="11147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Always compare your HCAHPS scores to the rest of the country</a:t>
            </a:r>
          </a:p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(79% may actually be top in the nation!)</a:t>
            </a:r>
          </a:p>
          <a:p>
            <a:pPr algn="ctr"/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49245" y="2595850"/>
            <a:ext cx="3805518" cy="3576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04765" y="3234120"/>
            <a:ext cx="2931459" cy="2104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386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abama RQN Presentation - August 2014" id="{0FB885B3-C8B5-4303-9F28-F49C6F3FBFD0}" vid="{CA458587-8041-48B1-9CFA-F33BC2A7C04E}"/>
    </a:ext>
  </a:extLst>
</a:theme>
</file>

<file path=ppt/theme/theme2.xml><?xml version="1.0" encoding="utf-8"?>
<a:theme xmlns:a="http://schemas.openxmlformats.org/drawingml/2006/main" name="1_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abama RQN Presentation - August 2014" id="{0FB885B3-C8B5-4303-9F28-F49C6F3FBFD0}" vid="{CA458587-8041-48B1-9CFA-F33BC2A7C0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JLM</Template>
  <TotalTime>1005</TotalTime>
  <Words>1150</Words>
  <Application>Microsoft Office PowerPoint</Application>
  <PresentationFormat>Widescreen</PresentationFormat>
  <Paragraphs>197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Baskerville Old Face</vt:lpstr>
      <vt:lpstr>Calibri</vt:lpstr>
      <vt:lpstr>Calibri Light</vt:lpstr>
      <vt:lpstr>Courier New</vt:lpstr>
      <vt:lpstr>Times</vt:lpstr>
      <vt:lpstr>Wingdings</vt:lpstr>
      <vt:lpstr>Retrospect</vt:lpstr>
      <vt:lpstr>1_Retrospect</vt:lpstr>
      <vt:lpstr>Introduction to HCAHPS</vt:lpstr>
      <vt:lpstr>Objectives</vt:lpstr>
      <vt:lpstr>What is CAHPS?</vt:lpstr>
      <vt:lpstr>HCAHPS Composite Measures</vt:lpstr>
      <vt:lpstr>Who Is Surveyed Under CMS Guidelines?</vt:lpstr>
      <vt:lpstr>HCAHPS Methodology</vt:lpstr>
      <vt:lpstr>HCAHPS Mix and Mode Adjustments</vt:lpstr>
      <vt:lpstr>HCAHPS Mix and Mode Adjustments (Phone Survey)</vt:lpstr>
      <vt:lpstr>Takeaway</vt:lpstr>
      <vt:lpstr>Life Cycle of a Survey (HCAHPS)</vt:lpstr>
      <vt:lpstr>Life Cycle of a Survey (Discharge Outcome)</vt:lpstr>
      <vt:lpstr>HCAHPS Star Ratings</vt:lpstr>
      <vt:lpstr>Star Ratings</vt:lpstr>
      <vt:lpstr>Scoring Methodology</vt:lpstr>
      <vt:lpstr>Scoring Methodology Example</vt:lpstr>
      <vt:lpstr>Power BI Survey Reporting Tool</vt:lpstr>
      <vt:lpstr>Solutions Survey Reporting Tool*</vt:lpstr>
      <vt:lpstr>Getting the most out of Solutions reporting</vt:lpstr>
      <vt:lpstr>Story of Any USA Hospital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 for more Information!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HCAHPS Update</dc:title>
  <dc:creator>jay bishop</dc:creator>
  <cp:lastModifiedBy>Brooke Robinson</cp:lastModifiedBy>
  <cp:revision>100</cp:revision>
  <dcterms:created xsi:type="dcterms:W3CDTF">2014-08-27T16:06:46Z</dcterms:created>
  <dcterms:modified xsi:type="dcterms:W3CDTF">2023-02-20T19:47:55Z</dcterms:modified>
</cp:coreProperties>
</file>